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7" r:id="rId1"/>
  </p:sldMasterIdLst>
  <p:notesMasterIdLst>
    <p:notesMasterId r:id="rId52"/>
  </p:notesMasterIdLst>
  <p:handoutMasterIdLst>
    <p:handoutMasterId r:id="rId53"/>
  </p:handoutMasterIdLst>
  <p:sldIdLst>
    <p:sldId id="338" r:id="rId2"/>
    <p:sldId id="266" r:id="rId3"/>
    <p:sldId id="268" r:id="rId4"/>
    <p:sldId id="784" r:id="rId5"/>
    <p:sldId id="786" r:id="rId6"/>
    <p:sldId id="380" r:id="rId7"/>
    <p:sldId id="452" r:id="rId8"/>
    <p:sldId id="453" r:id="rId9"/>
    <p:sldId id="334" r:id="rId10"/>
    <p:sldId id="484" r:id="rId11"/>
    <p:sldId id="485" r:id="rId12"/>
    <p:sldId id="808" r:id="rId13"/>
    <p:sldId id="331" r:id="rId14"/>
    <p:sldId id="332" r:id="rId15"/>
    <p:sldId id="333" r:id="rId16"/>
    <p:sldId id="299" r:id="rId17"/>
    <p:sldId id="791" r:id="rId18"/>
    <p:sldId id="300" r:id="rId19"/>
    <p:sldId id="269" r:id="rId20"/>
    <p:sldId id="265" r:id="rId21"/>
    <p:sldId id="508" r:id="rId22"/>
    <p:sldId id="809" r:id="rId23"/>
    <p:sldId id="822" r:id="rId24"/>
    <p:sldId id="823" r:id="rId25"/>
    <p:sldId id="315" r:id="rId26"/>
    <p:sldId id="339" r:id="rId27"/>
    <p:sldId id="817" r:id="rId28"/>
    <p:sldId id="302" r:id="rId29"/>
    <p:sldId id="314" r:id="rId30"/>
    <p:sldId id="306" r:id="rId31"/>
    <p:sldId id="307" r:id="rId32"/>
    <p:sldId id="330" r:id="rId33"/>
    <p:sldId id="335" r:id="rId34"/>
    <p:sldId id="460" r:id="rId35"/>
    <p:sldId id="373" r:id="rId36"/>
    <p:sldId id="432" r:id="rId37"/>
    <p:sldId id="410" r:id="rId38"/>
    <p:sldId id="409" r:id="rId39"/>
    <p:sldId id="824" r:id="rId40"/>
    <p:sldId id="818" r:id="rId41"/>
    <p:sldId id="819" r:id="rId42"/>
    <p:sldId id="821" r:id="rId43"/>
    <p:sldId id="270" r:id="rId44"/>
    <p:sldId id="461" r:id="rId45"/>
    <p:sldId id="364" r:id="rId46"/>
    <p:sldId id="396" r:id="rId47"/>
    <p:sldId id="311" r:id="rId48"/>
    <p:sldId id="816" r:id="rId49"/>
    <p:sldId id="313" r:id="rId50"/>
    <p:sldId id="273" r:id="rId51"/>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Hind Light" charset="0"/>
        <a:ea typeface="ＭＳ Ｐゴシック" charset="-128"/>
        <a:cs typeface="+mn-cs"/>
      </a:defRPr>
    </a:lvl1pPr>
    <a:lvl2pPr marL="457200" algn="l" rtl="0" fontAlgn="base">
      <a:spcBef>
        <a:spcPct val="0"/>
      </a:spcBef>
      <a:spcAft>
        <a:spcPct val="0"/>
      </a:spcAft>
      <a:defRPr kern="1200">
        <a:solidFill>
          <a:schemeClr val="tx1"/>
        </a:solidFill>
        <a:latin typeface="Hind Light" charset="0"/>
        <a:ea typeface="ＭＳ Ｐゴシック" charset="-128"/>
        <a:cs typeface="+mn-cs"/>
      </a:defRPr>
    </a:lvl2pPr>
    <a:lvl3pPr marL="914400" algn="l" rtl="0" fontAlgn="base">
      <a:spcBef>
        <a:spcPct val="0"/>
      </a:spcBef>
      <a:spcAft>
        <a:spcPct val="0"/>
      </a:spcAft>
      <a:defRPr kern="1200">
        <a:solidFill>
          <a:schemeClr val="tx1"/>
        </a:solidFill>
        <a:latin typeface="Hind Light" charset="0"/>
        <a:ea typeface="ＭＳ Ｐゴシック" charset="-128"/>
        <a:cs typeface="+mn-cs"/>
      </a:defRPr>
    </a:lvl3pPr>
    <a:lvl4pPr marL="1371600" algn="l" rtl="0" fontAlgn="base">
      <a:spcBef>
        <a:spcPct val="0"/>
      </a:spcBef>
      <a:spcAft>
        <a:spcPct val="0"/>
      </a:spcAft>
      <a:defRPr kern="1200">
        <a:solidFill>
          <a:schemeClr val="tx1"/>
        </a:solidFill>
        <a:latin typeface="Hind Light" charset="0"/>
        <a:ea typeface="ＭＳ Ｐゴシック" charset="-128"/>
        <a:cs typeface="+mn-cs"/>
      </a:defRPr>
    </a:lvl4pPr>
    <a:lvl5pPr marL="1828800" algn="l" rtl="0" fontAlgn="base">
      <a:spcBef>
        <a:spcPct val="0"/>
      </a:spcBef>
      <a:spcAft>
        <a:spcPct val="0"/>
      </a:spcAft>
      <a:defRPr kern="1200">
        <a:solidFill>
          <a:schemeClr val="tx1"/>
        </a:solidFill>
        <a:latin typeface="Hind Light" charset="0"/>
        <a:ea typeface="ＭＳ Ｐゴシック" charset="-128"/>
        <a:cs typeface="+mn-cs"/>
      </a:defRPr>
    </a:lvl5pPr>
    <a:lvl6pPr marL="2286000" algn="l" defTabSz="914400" rtl="0" eaLnBrk="1" latinLnBrk="0" hangingPunct="1">
      <a:defRPr kern="1200">
        <a:solidFill>
          <a:schemeClr val="tx1"/>
        </a:solidFill>
        <a:latin typeface="Hind Light" charset="0"/>
        <a:ea typeface="ＭＳ Ｐゴシック" charset="-128"/>
        <a:cs typeface="+mn-cs"/>
      </a:defRPr>
    </a:lvl6pPr>
    <a:lvl7pPr marL="2743200" algn="l" defTabSz="914400" rtl="0" eaLnBrk="1" latinLnBrk="0" hangingPunct="1">
      <a:defRPr kern="1200">
        <a:solidFill>
          <a:schemeClr val="tx1"/>
        </a:solidFill>
        <a:latin typeface="Hind Light" charset="0"/>
        <a:ea typeface="ＭＳ Ｐゴシック" charset="-128"/>
        <a:cs typeface="+mn-cs"/>
      </a:defRPr>
    </a:lvl7pPr>
    <a:lvl8pPr marL="3200400" algn="l" defTabSz="914400" rtl="0" eaLnBrk="1" latinLnBrk="0" hangingPunct="1">
      <a:defRPr kern="1200">
        <a:solidFill>
          <a:schemeClr val="tx1"/>
        </a:solidFill>
        <a:latin typeface="Hind Light" charset="0"/>
        <a:ea typeface="ＭＳ Ｐゴシック" charset="-128"/>
        <a:cs typeface="+mn-cs"/>
      </a:defRPr>
    </a:lvl8pPr>
    <a:lvl9pPr marL="3657600" algn="l" defTabSz="914400" rtl="0" eaLnBrk="1" latinLnBrk="0" hangingPunct="1">
      <a:defRPr kern="1200">
        <a:solidFill>
          <a:schemeClr val="tx1"/>
        </a:solidFill>
        <a:latin typeface="Hind Light" charset="0"/>
        <a:ea typeface="ＭＳ Ｐゴシック" charset="-128"/>
        <a:cs typeface="+mn-cs"/>
      </a:defRPr>
    </a:lvl9pPr>
  </p:defaultTextStyle>
  <p:extLst>
    <p:ext uri="{521415D9-36F7-43E2-AB2F-B90AF26B5E84}">
      <p14:sectionLst xmlns:p14="http://schemas.microsoft.com/office/powerpoint/2010/main">
        <p14:section name="Template Instructions" id="{4460B2EC-67A6-AC4B-835A-88A7ACD72ACE}">
          <p14:sldIdLst>
            <p14:sldId id="338"/>
          </p14:sldIdLst>
        </p14:section>
        <p14:section name="Routing Intro" id="{A3C822CB-74D8-3C40-89E3-189E54AB24CF}">
          <p14:sldIdLst>
            <p14:sldId id="266"/>
            <p14:sldId id="268"/>
            <p14:sldId id="784"/>
            <p14:sldId id="786"/>
            <p14:sldId id="380"/>
            <p14:sldId id="452"/>
          </p14:sldIdLst>
        </p14:section>
        <p14:section name="Routing Incidents" id="{4F7BACC5-93E8-1941-9FCE-BFAEE7B9BFE3}">
          <p14:sldIdLst>
            <p14:sldId id="453"/>
            <p14:sldId id="334"/>
            <p14:sldId id="484"/>
            <p14:sldId id="485"/>
            <p14:sldId id="808"/>
            <p14:sldId id="331"/>
            <p14:sldId id="332"/>
            <p14:sldId id="333"/>
            <p14:sldId id="299"/>
            <p14:sldId id="791"/>
            <p14:sldId id="300"/>
          </p14:sldIdLst>
        </p14:section>
        <p14:section name="MANRS Programs" id="{26142BBE-1FF1-A548-9DFB-E564111750D7}">
          <p14:sldIdLst>
            <p14:sldId id="269"/>
            <p14:sldId id="265"/>
            <p14:sldId id="508"/>
            <p14:sldId id="809"/>
            <p14:sldId id="822"/>
            <p14:sldId id="823"/>
          </p14:sldIdLst>
        </p14:section>
        <p14:section name="Business Case" id="{002350BB-C86C-E448-B8E0-21E4717D8C3E}">
          <p14:sldIdLst>
            <p14:sldId id="315"/>
            <p14:sldId id="339"/>
            <p14:sldId id="817"/>
            <p14:sldId id="302"/>
            <p14:sldId id="314"/>
            <p14:sldId id="306"/>
            <p14:sldId id="307"/>
            <p14:sldId id="330"/>
            <p14:sldId id="335"/>
          </p14:sldIdLst>
        </p14:section>
        <p14:section name="Observatory" id="{3F1AEA3A-1633-0E40-A421-822EF4393A34}">
          <p14:sldIdLst>
            <p14:sldId id="460"/>
            <p14:sldId id="373"/>
            <p14:sldId id="432"/>
            <p14:sldId id="410"/>
            <p14:sldId id="409"/>
          </p14:sldIdLst>
        </p14:section>
        <p14:section name="MANRS+" id="{93DED7DF-CE1A-7B4A-B703-E91719DBDAAB}">
          <p14:sldIdLst>
            <p14:sldId id="824"/>
            <p14:sldId id="818"/>
            <p14:sldId id="819"/>
            <p14:sldId id="821"/>
            <p14:sldId id="270"/>
          </p14:sldIdLst>
        </p14:section>
        <p14:section name="Join &amp; Learn More" id="{F690ED75-E399-AD47-B91E-900976B57D18}">
          <p14:sldIdLst>
            <p14:sldId id="461"/>
            <p14:sldId id="364"/>
            <p14:sldId id="396"/>
            <p14:sldId id="311"/>
            <p14:sldId id="816"/>
            <p14:sldId id="313"/>
            <p14:sldId id="27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rian Wan" initials="AW" lastIdx="4" clrIdx="0">
    <p:extLst>
      <p:ext uri="{19B8F6BF-5375-455C-9EA6-DF929625EA0E}">
        <p15:presenceInfo xmlns:p15="http://schemas.microsoft.com/office/powerpoint/2012/main" userId="bc39af74a718e12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E50"/>
    <a:srgbClr val="FFFFFF"/>
    <a:srgbClr val="EEF2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44" autoAdjust="0"/>
    <p:restoredTop sz="76099"/>
  </p:normalViewPr>
  <p:slideViewPr>
    <p:cSldViewPr snapToGrid="0" snapToObjects="1">
      <p:cViewPr varScale="1">
        <p:scale>
          <a:sx n="124" d="100"/>
          <a:sy n="124" d="100"/>
        </p:scale>
        <p:origin x="640" y="168"/>
      </p:cViewPr>
      <p:guideLst>
        <p:guide orient="horz" pos="2160"/>
        <p:guide pos="3840"/>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160" d="100"/>
          <a:sy n="160" d="100"/>
        </p:scale>
        <p:origin x="470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3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3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F6AEAC-A2D1-B54F-A2B4-15D5BADC329A}"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4A4C7DC6-F263-004A-9022-C174C97FF82E}">
      <dgm:prSet/>
      <dgm:spPr/>
      <dgm:t>
        <a:bodyPr/>
        <a:lstStyle/>
        <a:p>
          <a:r>
            <a:rPr lang="en-US" dirty="0"/>
            <a:t>Network Operators</a:t>
          </a:r>
        </a:p>
      </dgm:t>
    </dgm:pt>
    <dgm:pt modelId="{9F925598-348A-324C-B73F-CF6D354178DF}" type="parTrans" cxnId="{7C2391B8-A321-0648-A533-A04419009136}">
      <dgm:prSet/>
      <dgm:spPr/>
      <dgm:t>
        <a:bodyPr/>
        <a:lstStyle/>
        <a:p>
          <a:endParaRPr lang="en-US"/>
        </a:p>
      </dgm:t>
    </dgm:pt>
    <dgm:pt modelId="{34250849-7F21-9D4C-AF3C-2712FC92C83A}" type="sibTrans" cxnId="{7C2391B8-A321-0648-A533-A04419009136}">
      <dgm:prSet/>
      <dgm:spPr/>
      <dgm:t>
        <a:bodyPr/>
        <a:lstStyle/>
        <a:p>
          <a:endParaRPr lang="en-US"/>
        </a:p>
      </dgm:t>
    </dgm:pt>
    <dgm:pt modelId="{9122DEBC-2C34-3A45-8B11-0A155C570ADC}">
      <dgm:prSet/>
      <dgm:spPr/>
      <dgm:t>
        <a:bodyPr/>
        <a:lstStyle/>
        <a:p>
          <a:r>
            <a:rPr lang="en-US" dirty="0"/>
            <a:t>Internet Exchange Points</a:t>
          </a:r>
        </a:p>
      </dgm:t>
    </dgm:pt>
    <dgm:pt modelId="{F4EC558A-555D-7F47-ADEB-14D14826FA34}" type="parTrans" cxnId="{04568E4B-6A00-FD4F-A475-581C7EC4F9C1}">
      <dgm:prSet/>
      <dgm:spPr/>
      <dgm:t>
        <a:bodyPr/>
        <a:lstStyle/>
        <a:p>
          <a:endParaRPr lang="en-US"/>
        </a:p>
      </dgm:t>
    </dgm:pt>
    <dgm:pt modelId="{7530A300-0A05-F24E-908D-F7414B8EB1EA}" type="sibTrans" cxnId="{04568E4B-6A00-FD4F-A475-581C7EC4F9C1}">
      <dgm:prSet/>
      <dgm:spPr/>
      <dgm:t>
        <a:bodyPr/>
        <a:lstStyle/>
        <a:p>
          <a:endParaRPr lang="en-US"/>
        </a:p>
      </dgm:t>
    </dgm:pt>
    <dgm:pt modelId="{DCB2F1E1-D9EA-2641-8577-AD91360F57D4}">
      <dgm:prSet/>
      <dgm:spPr/>
      <dgm:t>
        <a:bodyPr/>
        <a:lstStyle/>
        <a:p>
          <a:r>
            <a:rPr lang="en-US" dirty="0"/>
            <a:t>Content Delivery Networks (CDNs) and </a:t>
          </a:r>
          <a:br>
            <a:rPr lang="en-US" dirty="0"/>
          </a:br>
          <a:r>
            <a:rPr lang="en-US" dirty="0"/>
            <a:t>Cloud Providers</a:t>
          </a:r>
        </a:p>
      </dgm:t>
    </dgm:pt>
    <dgm:pt modelId="{DB0D971F-6FB7-A046-BA4D-B32615B57574}" type="parTrans" cxnId="{1CB13A3A-2AFA-F147-BCD1-0AA21D23E9B5}">
      <dgm:prSet/>
      <dgm:spPr/>
      <dgm:t>
        <a:bodyPr/>
        <a:lstStyle/>
        <a:p>
          <a:endParaRPr lang="en-US"/>
        </a:p>
      </dgm:t>
    </dgm:pt>
    <dgm:pt modelId="{0DB0E114-8CF8-894B-A749-D25B87C96AF7}" type="sibTrans" cxnId="{1CB13A3A-2AFA-F147-BCD1-0AA21D23E9B5}">
      <dgm:prSet/>
      <dgm:spPr/>
      <dgm:t>
        <a:bodyPr/>
        <a:lstStyle/>
        <a:p>
          <a:endParaRPr lang="en-US"/>
        </a:p>
      </dgm:t>
    </dgm:pt>
    <dgm:pt modelId="{37D00539-DDC2-5E47-95EA-B7D66DC05C85}">
      <dgm:prSet/>
      <dgm:spPr/>
      <dgm:t>
        <a:bodyPr/>
        <a:lstStyle/>
        <a:p>
          <a:r>
            <a:rPr lang="en-US" dirty="0"/>
            <a:t>Equipment Vendors</a:t>
          </a:r>
        </a:p>
      </dgm:t>
    </dgm:pt>
    <dgm:pt modelId="{F4306262-2A02-1B44-8268-45E96ACF138D}" type="parTrans" cxnId="{928ABF11-3346-C346-8D3D-A9675812B04D}">
      <dgm:prSet/>
      <dgm:spPr/>
      <dgm:t>
        <a:bodyPr/>
        <a:lstStyle/>
        <a:p>
          <a:endParaRPr lang="en-US"/>
        </a:p>
      </dgm:t>
    </dgm:pt>
    <dgm:pt modelId="{FE8AEE89-86F6-6143-AB92-69A481744416}" type="sibTrans" cxnId="{928ABF11-3346-C346-8D3D-A9675812B04D}">
      <dgm:prSet/>
      <dgm:spPr/>
      <dgm:t>
        <a:bodyPr/>
        <a:lstStyle/>
        <a:p>
          <a:endParaRPr lang="en-US"/>
        </a:p>
      </dgm:t>
    </dgm:pt>
    <dgm:pt modelId="{6569F468-53E3-C147-A8FC-2F5723620C77}" type="pres">
      <dgm:prSet presAssocID="{C6F6AEAC-A2D1-B54F-A2B4-15D5BADC329A}" presName="linearFlow" presStyleCnt="0">
        <dgm:presLayoutVars>
          <dgm:dir/>
          <dgm:resizeHandles val="exact"/>
        </dgm:presLayoutVars>
      </dgm:prSet>
      <dgm:spPr/>
    </dgm:pt>
    <dgm:pt modelId="{14174059-8693-9945-AB59-6AE679D835CC}" type="pres">
      <dgm:prSet presAssocID="{4A4C7DC6-F263-004A-9022-C174C97FF82E}" presName="composite" presStyleCnt="0"/>
      <dgm:spPr/>
    </dgm:pt>
    <dgm:pt modelId="{A080A6DB-B64C-DF4D-98EA-80A24D78719C}" type="pres">
      <dgm:prSet presAssocID="{4A4C7DC6-F263-004A-9022-C174C97FF82E}" presName="imgShp" presStyleLbl="fgImgPlace1" presStyleIdx="0" presStyleCnt="4"/>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1C8608B5-D2E0-374A-BBBD-D2222333E0F9}" type="pres">
      <dgm:prSet presAssocID="{4A4C7DC6-F263-004A-9022-C174C97FF82E}" presName="txShp" presStyleLbl="node1" presStyleIdx="0" presStyleCnt="4">
        <dgm:presLayoutVars>
          <dgm:bulletEnabled val="1"/>
        </dgm:presLayoutVars>
      </dgm:prSet>
      <dgm:spPr/>
    </dgm:pt>
    <dgm:pt modelId="{136F1C8F-5D49-144E-9799-270EF4D8BCF5}" type="pres">
      <dgm:prSet presAssocID="{34250849-7F21-9D4C-AF3C-2712FC92C83A}" presName="spacing" presStyleCnt="0"/>
      <dgm:spPr/>
    </dgm:pt>
    <dgm:pt modelId="{C3366E10-D217-1E49-9073-0C0592774F7A}" type="pres">
      <dgm:prSet presAssocID="{9122DEBC-2C34-3A45-8B11-0A155C570ADC}" presName="composite" presStyleCnt="0"/>
      <dgm:spPr/>
    </dgm:pt>
    <dgm:pt modelId="{5809E1EC-4341-6442-9DFD-05DE58E495E2}" type="pres">
      <dgm:prSet presAssocID="{9122DEBC-2C34-3A45-8B11-0A155C570ADC}" presName="imgShp" presStyleLbl="fgImgPlace1" presStyleIdx="1" presStyleCnt="4"/>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4E11298F-3222-F248-B40E-A8D113451B9A}" type="pres">
      <dgm:prSet presAssocID="{9122DEBC-2C34-3A45-8B11-0A155C570ADC}" presName="txShp" presStyleLbl="node1" presStyleIdx="1" presStyleCnt="4">
        <dgm:presLayoutVars>
          <dgm:bulletEnabled val="1"/>
        </dgm:presLayoutVars>
      </dgm:prSet>
      <dgm:spPr/>
    </dgm:pt>
    <dgm:pt modelId="{78BAD6AD-81AB-184E-AEDC-B85DBFD3650C}" type="pres">
      <dgm:prSet presAssocID="{7530A300-0A05-F24E-908D-F7414B8EB1EA}" presName="spacing" presStyleCnt="0"/>
      <dgm:spPr/>
    </dgm:pt>
    <dgm:pt modelId="{5269B7CC-1818-3048-8D8D-A973D8040FA8}" type="pres">
      <dgm:prSet presAssocID="{DCB2F1E1-D9EA-2641-8577-AD91360F57D4}" presName="composite" presStyleCnt="0"/>
      <dgm:spPr/>
    </dgm:pt>
    <dgm:pt modelId="{0A32149E-5E07-7742-9628-ED273218B570}" type="pres">
      <dgm:prSet presAssocID="{DCB2F1E1-D9EA-2641-8577-AD91360F57D4}" presName="imgShp" presStyleLbl="fgImgPlace1" presStyleIdx="2" presStyleCnt="4"/>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12564995-3AE2-CF47-A103-00E1CD9036E3}" type="pres">
      <dgm:prSet presAssocID="{DCB2F1E1-D9EA-2641-8577-AD91360F57D4}" presName="txShp" presStyleLbl="node1" presStyleIdx="2" presStyleCnt="4">
        <dgm:presLayoutVars>
          <dgm:bulletEnabled val="1"/>
        </dgm:presLayoutVars>
      </dgm:prSet>
      <dgm:spPr/>
    </dgm:pt>
    <dgm:pt modelId="{D72F8CAB-D073-3141-98F9-98AE2CC8059A}" type="pres">
      <dgm:prSet presAssocID="{0DB0E114-8CF8-894B-A749-D25B87C96AF7}" presName="spacing" presStyleCnt="0"/>
      <dgm:spPr/>
    </dgm:pt>
    <dgm:pt modelId="{D748E15B-A239-9749-B917-B33FFAD914E0}" type="pres">
      <dgm:prSet presAssocID="{37D00539-DDC2-5E47-95EA-B7D66DC05C85}" presName="composite" presStyleCnt="0"/>
      <dgm:spPr/>
    </dgm:pt>
    <dgm:pt modelId="{DA21F386-1B7D-7E40-80A0-244A48B9DE7B}" type="pres">
      <dgm:prSet presAssocID="{37D00539-DDC2-5E47-95EA-B7D66DC05C85}" presName="imgShp" presStyleLbl="fgImgPlace1" presStyleIdx="3" presStyleCnt="4"/>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AE393038-2410-5C4A-8C48-0895EBE183D5}" type="pres">
      <dgm:prSet presAssocID="{37D00539-DDC2-5E47-95EA-B7D66DC05C85}" presName="txShp" presStyleLbl="node1" presStyleIdx="3" presStyleCnt="4">
        <dgm:presLayoutVars>
          <dgm:bulletEnabled val="1"/>
        </dgm:presLayoutVars>
      </dgm:prSet>
      <dgm:spPr/>
    </dgm:pt>
  </dgm:ptLst>
  <dgm:cxnLst>
    <dgm:cxn modelId="{928ABF11-3346-C346-8D3D-A9675812B04D}" srcId="{C6F6AEAC-A2D1-B54F-A2B4-15D5BADC329A}" destId="{37D00539-DDC2-5E47-95EA-B7D66DC05C85}" srcOrd="3" destOrd="0" parTransId="{F4306262-2A02-1B44-8268-45E96ACF138D}" sibTransId="{FE8AEE89-86F6-6143-AB92-69A481744416}"/>
    <dgm:cxn modelId="{1CB13A3A-2AFA-F147-BCD1-0AA21D23E9B5}" srcId="{C6F6AEAC-A2D1-B54F-A2B4-15D5BADC329A}" destId="{DCB2F1E1-D9EA-2641-8577-AD91360F57D4}" srcOrd="2" destOrd="0" parTransId="{DB0D971F-6FB7-A046-BA4D-B32615B57574}" sibTransId="{0DB0E114-8CF8-894B-A749-D25B87C96AF7}"/>
    <dgm:cxn modelId="{04568E4B-6A00-FD4F-A475-581C7EC4F9C1}" srcId="{C6F6AEAC-A2D1-B54F-A2B4-15D5BADC329A}" destId="{9122DEBC-2C34-3A45-8B11-0A155C570ADC}" srcOrd="1" destOrd="0" parTransId="{F4EC558A-555D-7F47-ADEB-14D14826FA34}" sibTransId="{7530A300-0A05-F24E-908D-F7414B8EB1EA}"/>
    <dgm:cxn modelId="{FEEC2572-2972-9A4A-ADB7-AB6B9FCF9F3A}" type="presOf" srcId="{C6F6AEAC-A2D1-B54F-A2B4-15D5BADC329A}" destId="{6569F468-53E3-C147-A8FC-2F5723620C77}" srcOrd="0" destOrd="0" presId="urn:microsoft.com/office/officeart/2005/8/layout/vList3"/>
    <dgm:cxn modelId="{6D928FAA-D6A2-024A-9081-634B3BB60E5E}" type="presOf" srcId="{4A4C7DC6-F263-004A-9022-C174C97FF82E}" destId="{1C8608B5-D2E0-374A-BBBD-D2222333E0F9}" srcOrd="0" destOrd="0" presId="urn:microsoft.com/office/officeart/2005/8/layout/vList3"/>
    <dgm:cxn modelId="{E9DF03AE-233A-BF4C-AE0D-EF9C24A79E56}" type="presOf" srcId="{37D00539-DDC2-5E47-95EA-B7D66DC05C85}" destId="{AE393038-2410-5C4A-8C48-0895EBE183D5}" srcOrd="0" destOrd="0" presId="urn:microsoft.com/office/officeart/2005/8/layout/vList3"/>
    <dgm:cxn modelId="{5EEEA6B7-3885-AA4F-ABA8-40AA3A068455}" type="presOf" srcId="{9122DEBC-2C34-3A45-8B11-0A155C570ADC}" destId="{4E11298F-3222-F248-B40E-A8D113451B9A}" srcOrd="0" destOrd="0" presId="urn:microsoft.com/office/officeart/2005/8/layout/vList3"/>
    <dgm:cxn modelId="{7C2391B8-A321-0648-A533-A04419009136}" srcId="{C6F6AEAC-A2D1-B54F-A2B4-15D5BADC329A}" destId="{4A4C7DC6-F263-004A-9022-C174C97FF82E}" srcOrd="0" destOrd="0" parTransId="{9F925598-348A-324C-B73F-CF6D354178DF}" sibTransId="{34250849-7F21-9D4C-AF3C-2712FC92C83A}"/>
    <dgm:cxn modelId="{D0786AF5-EA10-7C4C-B8AD-76C0A36BAB31}" type="presOf" srcId="{DCB2F1E1-D9EA-2641-8577-AD91360F57D4}" destId="{12564995-3AE2-CF47-A103-00E1CD9036E3}" srcOrd="0" destOrd="0" presId="urn:microsoft.com/office/officeart/2005/8/layout/vList3"/>
    <dgm:cxn modelId="{6A3B2456-A052-2A46-B3C5-A1B55E2A9276}" type="presParOf" srcId="{6569F468-53E3-C147-A8FC-2F5723620C77}" destId="{14174059-8693-9945-AB59-6AE679D835CC}" srcOrd="0" destOrd="0" presId="urn:microsoft.com/office/officeart/2005/8/layout/vList3"/>
    <dgm:cxn modelId="{1B817C53-9FC4-D842-9397-CA66E0E8A6CF}" type="presParOf" srcId="{14174059-8693-9945-AB59-6AE679D835CC}" destId="{A080A6DB-B64C-DF4D-98EA-80A24D78719C}" srcOrd="0" destOrd="0" presId="urn:microsoft.com/office/officeart/2005/8/layout/vList3"/>
    <dgm:cxn modelId="{41A41ABC-1710-6746-8DA6-32FC0FEC2CE7}" type="presParOf" srcId="{14174059-8693-9945-AB59-6AE679D835CC}" destId="{1C8608B5-D2E0-374A-BBBD-D2222333E0F9}" srcOrd="1" destOrd="0" presId="urn:microsoft.com/office/officeart/2005/8/layout/vList3"/>
    <dgm:cxn modelId="{3066FCB3-416C-7B47-9DE1-8300890249F1}" type="presParOf" srcId="{6569F468-53E3-C147-A8FC-2F5723620C77}" destId="{136F1C8F-5D49-144E-9799-270EF4D8BCF5}" srcOrd="1" destOrd="0" presId="urn:microsoft.com/office/officeart/2005/8/layout/vList3"/>
    <dgm:cxn modelId="{DFD32AC8-B40E-1047-BAC6-FCC6A0A433B3}" type="presParOf" srcId="{6569F468-53E3-C147-A8FC-2F5723620C77}" destId="{C3366E10-D217-1E49-9073-0C0592774F7A}" srcOrd="2" destOrd="0" presId="urn:microsoft.com/office/officeart/2005/8/layout/vList3"/>
    <dgm:cxn modelId="{FDB162AA-B86D-5F45-A160-762DBB680BC6}" type="presParOf" srcId="{C3366E10-D217-1E49-9073-0C0592774F7A}" destId="{5809E1EC-4341-6442-9DFD-05DE58E495E2}" srcOrd="0" destOrd="0" presId="urn:microsoft.com/office/officeart/2005/8/layout/vList3"/>
    <dgm:cxn modelId="{8D83EF46-6164-6F48-8C47-DB7D84CACE68}" type="presParOf" srcId="{C3366E10-D217-1E49-9073-0C0592774F7A}" destId="{4E11298F-3222-F248-B40E-A8D113451B9A}" srcOrd="1" destOrd="0" presId="urn:microsoft.com/office/officeart/2005/8/layout/vList3"/>
    <dgm:cxn modelId="{7001236A-74F2-4941-A0AB-4EE0653E1FDF}" type="presParOf" srcId="{6569F468-53E3-C147-A8FC-2F5723620C77}" destId="{78BAD6AD-81AB-184E-AEDC-B85DBFD3650C}" srcOrd="3" destOrd="0" presId="urn:microsoft.com/office/officeart/2005/8/layout/vList3"/>
    <dgm:cxn modelId="{BB2205A3-EBBD-7341-8E63-E97B4557D710}" type="presParOf" srcId="{6569F468-53E3-C147-A8FC-2F5723620C77}" destId="{5269B7CC-1818-3048-8D8D-A973D8040FA8}" srcOrd="4" destOrd="0" presId="urn:microsoft.com/office/officeart/2005/8/layout/vList3"/>
    <dgm:cxn modelId="{FBE08232-9D09-764C-AB72-0BF0D48BF8D8}" type="presParOf" srcId="{5269B7CC-1818-3048-8D8D-A973D8040FA8}" destId="{0A32149E-5E07-7742-9628-ED273218B570}" srcOrd="0" destOrd="0" presId="urn:microsoft.com/office/officeart/2005/8/layout/vList3"/>
    <dgm:cxn modelId="{8F6F5188-AA86-7F4E-A7A3-AA1951873068}" type="presParOf" srcId="{5269B7CC-1818-3048-8D8D-A973D8040FA8}" destId="{12564995-3AE2-CF47-A103-00E1CD9036E3}" srcOrd="1" destOrd="0" presId="urn:microsoft.com/office/officeart/2005/8/layout/vList3"/>
    <dgm:cxn modelId="{70376FF4-3923-D845-B122-08CF2051B79A}" type="presParOf" srcId="{6569F468-53E3-C147-A8FC-2F5723620C77}" destId="{D72F8CAB-D073-3141-98F9-98AE2CC8059A}" srcOrd="5" destOrd="0" presId="urn:microsoft.com/office/officeart/2005/8/layout/vList3"/>
    <dgm:cxn modelId="{BA821558-9C38-A24B-A339-31C39D25CB26}" type="presParOf" srcId="{6569F468-53E3-C147-A8FC-2F5723620C77}" destId="{D748E15B-A239-9749-B917-B33FFAD914E0}" srcOrd="6" destOrd="0" presId="urn:microsoft.com/office/officeart/2005/8/layout/vList3"/>
    <dgm:cxn modelId="{706C6C9A-F196-0A46-AA97-AF07FFB2D8E0}" type="presParOf" srcId="{D748E15B-A239-9749-B917-B33FFAD914E0}" destId="{DA21F386-1B7D-7E40-80A0-244A48B9DE7B}" srcOrd="0" destOrd="0" presId="urn:microsoft.com/office/officeart/2005/8/layout/vList3"/>
    <dgm:cxn modelId="{30937FCD-3723-6949-B36E-955AB8236CDB}" type="presParOf" srcId="{D748E15B-A239-9749-B917-B33FFAD914E0}" destId="{AE393038-2410-5C4A-8C48-0895EBE183D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1DD3BC-252B-854C-84A3-5F0A3C06FA4D}" type="doc">
      <dgm:prSet loTypeId="urn:microsoft.com/office/officeart/2005/8/layout/hChevron3" loCatId="" qsTypeId="urn:microsoft.com/office/officeart/2005/8/quickstyle/simple1" qsCatId="simple" csTypeId="urn:microsoft.com/office/officeart/2005/8/colors/accent1_2" csCatId="accent1" phldr="1"/>
      <dgm:spPr/>
    </dgm:pt>
    <dgm:pt modelId="{ADA43C50-0C89-5449-8F03-35D61E95143C}">
      <dgm:prSet phldrT="[Text]"/>
      <dgm:spPr/>
      <dgm:t>
        <a:bodyPr/>
        <a:lstStyle/>
        <a:p>
          <a:r>
            <a:rPr lang="en-US" dirty="0"/>
            <a:t>Proposal</a:t>
          </a:r>
        </a:p>
      </dgm:t>
    </dgm:pt>
    <dgm:pt modelId="{481410B6-591D-8B46-99FD-115E265F1312}" type="parTrans" cxnId="{CA3D3278-261F-1B4E-8298-DB4845B9E7FF}">
      <dgm:prSet/>
      <dgm:spPr/>
      <dgm:t>
        <a:bodyPr/>
        <a:lstStyle/>
        <a:p>
          <a:endParaRPr lang="en-US"/>
        </a:p>
      </dgm:t>
    </dgm:pt>
    <dgm:pt modelId="{24558FF0-B259-544C-982C-C79098A7FE9B}" type="sibTrans" cxnId="{CA3D3278-261F-1B4E-8298-DB4845B9E7FF}">
      <dgm:prSet/>
      <dgm:spPr/>
      <dgm:t>
        <a:bodyPr/>
        <a:lstStyle/>
        <a:p>
          <a:endParaRPr lang="en-US"/>
        </a:p>
      </dgm:t>
    </dgm:pt>
    <dgm:pt modelId="{61C6ABFD-EB67-474B-BC72-859ACAC58BE9}">
      <dgm:prSet phldrT="[Text]"/>
      <dgm:spPr/>
      <dgm:t>
        <a:bodyPr/>
        <a:lstStyle/>
        <a:p>
          <a:r>
            <a:rPr lang="en-US" dirty="0"/>
            <a:t>Announcement</a:t>
          </a:r>
        </a:p>
      </dgm:t>
    </dgm:pt>
    <dgm:pt modelId="{7E2B0474-E3D3-514D-96F5-770A1015940B}" type="parTrans" cxnId="{93415591-700D-2F4E-908D-BFB412273438}">
      <dgm:prSet/>
      <dgm:spPr/>
      <dgm:t>
        <a:bodyPr/>
        <a:lstStyle/>
        <a:p>
          <a:endParaRPr lang="en-US"/>
        </a:p>
      </dgm:t>
    </dgm:pt>
    <dgm:pt modelId="{1D7E20B6-1577-A144-AE18-DA352411416D}" type="sibTrans" cxnId="{93415591-700D-2F4E-908D-BFB412273438}">
      <dgm:prSet/>
      <dgm:spPr/>
      <dgm:t>
        <a:bodyPr/>
        <a:lstStyle/>
        <a:p>
          <a:endParaRPr lang="en-US"/>
        </a:p>
      </dgm:t>
    </dgm:pt>
    <dgm:pt modelId="{233E1A0F-D32D-5341-972D-FD2D592983E5}">
      <dgm:prSet phldrT="[Text]"/>
      <dgm:spPr/>
      <dgm:t>
        <a:bodyPr/>
        <a:lstStyle/>
        <a:p>
          <a:r>
            <a:rPr lang="en-US" dirty="0"/>
            <a:t>Development</a:t>
          </a:r>
        </a:p>
      </dgm:t>
    </dgm:pt>
    <dgm:pt modelId="{9EC3E166-41A7-1E43-96BC-F624C0D2F8F1}" type="parTrans" cxnId="{16354F01-411B-7448-A9DB-71BB24C04242}">
      <dgm:prSet/>
      <dgm:spPr/>
      <dgm:t>
        <a:bodyPr/>
        <a:lstStyle/>
        <a:p>
          <a:endParaRPr lang="en-US"/>
        </a:p>
      </dgm:t>
    </dgm:pt>
    <dgm:pt modelId="{E5C5FC61-FCF4-864B-8415-148FDB21EC97}" type="sibTrans" cxnId="{16354F01-411B-7448-A9DB-71BB24C04242}">
      <dgm:prSet/>
      <dgm:spPr/>
      <dgm:t>
        <a:bodyPr/>
        <a:lstStyle/>
        <a:p>
          <a:endParaRPr lang="en-US"/>
        </a:p>
      </dgm:t>
    </dgm:pt>
    <dgm:pt modelId="{EAFC13AF-644A-C54E-9392-166790C7564A}">
      <dgm:prSet phldrT="[Text]"/>
      <dgm:spPr/>
      <dgm:t>
        <a:bodyPr/>
        <a:lstStyle/>
        <a:p>
          <a:r>
            <a:rPr lang="en-US" dirty="0"/>
            <a:t>Public Comments</a:t>
          </a:r>
        </a:p>
      </dgm:t>
    </dgm:pt>
    <dgm:pt modelId="{46AE14CF-F51D-1240-B1E6-C38755143542}" type="parTrans" cxnId="{96CBC891-E432-BA4A-9A6D-6F825E77EE06}">
      <dgm:prSet/>
      <dgm:spPr/>
      <dgm:t>
        <a:bodyPr/>
        <a:lstStyle/>
        <a:p>
          <a:endParaRPr lang="en-US"/>
        </a:p>
      </dgm:t>
    </dgm:pt>
    <dgm:pt modelId="{4E8306B7-615C-0C44-8170-1F1BB080359C}" type="sibTrans" cxnId="{96CBC891-E432-BA4A-9A6D-6F825E77EE06}">
      <dgm:prSet/>
      <dgm:spPr/>
      <dgm:t>
        <a:bodyPr/>
        <a:lstStyle/>
        <a:p>
          <a:endParaRPr lang="en-US"/>
        </a:p>
      </dgm:t>
    </dgm:pt>
    <dgm:pt modelId="{2F3FB897-A706-4943-91E5-AABA8EDCEBDC}">
      <dgm:prSet phldrT="[Text]"/>
      <dgm:spPr/>
      <dgm:t>
        <a:bodyPr/>
        <a:lstStyle/>
        <a:p>
          <a:r>
            <a:rPr lang="en-US" dirty="0"/>
            <a:t>Approval and Publication</a:t>
          </a:r>
        </a:p>
      </dgm:t>
    </dgm:pt>
    <dgm:pt modelId="{7531C32E-C9BD-754E-B808-C148854E4C29}" type="parTrans" cxnId="{B59CF672-C207-ED4E-88D6-6032220456A3}">
      <dgm:prSet/>
      <dgm:spPr/>
      <dgm:t>
        <a:bodyPr/>
        <a:lstStyle/>
        <a:p>
          <a:endParaRPr lang="en-US"/>
        </a:p>
      </dgm:t>
    </dgm:pt>
    <dgm:pt modelId="{E66661E7-501F-9143-B425-F6D2C83B6C6F}" type="sibTrans" cxnId="{B59CF672-C207-ED4E-88D6-6032220456A3}">
      <dgm:prSet/>
      <dgm:spPr/>
      <dgm:t>
        <a:bodyPr/>
        <a:lstStyle/>
        <a:p>
          <a:endParaRPr lang="en-US"/>
        </a:p>
      </dgm:t>
    </dgm:pt>
    <dgm:pt modelId="{EF5A94C4-B262-FD4A-82CD-DA9290B5EA7A}" type="pres">
      <dgm:prSet presAssocID="{CF1DD3BC-252B-854C-84A3-5F0A3C06FA4D}" presName="Name0" presStyleCnt="0">
        <dgm:presLayoutVars>
          <dgm:dir/>
          <dgm:resizeHandles val="exact"/>
        </dgm:presLayoutVars>
      </dgm:prSet>
      <dgm:spPr/>
    </dgm:pt>
    <dgm:pt modelId="{B0E2D650-669F-A74F-88D8-C45DBFD7CCAF}" type="pres">
      <dgm:prSet presAssocID="{ADA43C50-0C89-5449-8F03-35D61E95143C}" presName="parTxOnly" presStyleLbl="node1" presStyleIdx="0" presStyleCnt="5">
        <dgm:presLayoutVars>
          <dgm:bulletEnabled val="1"/>
        </dgm:presLayoutVars>
      </dgm:prSet>
      <dgm:spPr/>
    </dgm:pt>
    <dgm:pt modelId="{EE50B91E-D445-6349-B103-47A803D3447E}" type="pres">
      <dgm:prSet presAssocID="{24558FF0-B259-544C-982C-C79098A7FE9B}" presName="parSpace" presStyleCnt="0"/>
      <dgm:spPr/>
    </dgm:pt>
    <dgm:pt modelId="{A103D00D-4AF1-1B44-9F35-404A9F8461E0}" type="pres">
      <dgm:prSet presAssocID="{61C6ABFD-EB67-474B-BC72-859ACAC58BE9}" presName="parTxOnly" presStyleLbl="node1" presStyleIdx="1" presStyleCnt="5">
        <dgm:presLayoutVars>
          <dgm:bulletEnabled val="1"/>
        </dgm:presLayoutVars>
      </dgm:prSet>
      <dgm:spPr/>
    </dgm:pt>
    <dgm:pt modelId="{3082BC8B-F27F-FF42-83A0-1ACCD0C3AEFB}" type="pres">
      <dgm:prSet presAssocID="{1D7E20B6-1577-A144-AE18-DA352411416D}" presName="parSpace" presStyleCnt="0"/>
      <dgm:spPr/>
    </dgm:pt>
    <dgm:pt modelId="{E9DB66FE-A775-6E44-89FF-01EDDD98D83A}" type="pres">
      <dgm:prSet presAssocID="{233E1A0F-D32D-5341-972D-FD2D592983E5}" presName="parTxOnly" presStyleLbl="node1" presStyleIdx="2" presStyleCnt="5">
        <dgm:presLayoutVars>
          <dgm:bulletEnabled val="1"/>
        </dgm:presLayoutVars>
      </dgm:prSet>
      <dgm:spPr/>
    </dgm:pt>
    <dgm:pt modelId="{891E9218-DA6D-6D49-9920-2B44FF3CD0B6}" type="pres">
      <dgm:prSet presAssocID="{E5C5FC61-FCF4-864B-8415-148FDB21EC97}" presName="parSpace" presStyleCnt="0"/>
      <dgm:spPr/>
    </dgm:pt>
    <dgm:pt modelId="{92218C6A-B70B-D94E-9435-B0C33001E7E5}" type="pres">
      <dgm:prSet presAssocID="{EAFC13AF-644A-C54E-9392-166790C7564A}" presName="parTxOnly" presStyleLbl="node1" presStyleIdx="3" presStyleCnt="5">
        <dgm:presLayoutVars>
          <dgm:bulletEnabled val="1"/>
        </dgm:presLayoutVars>
      </dgm:prSet>
      <dgm:spPr/>
    </dgm:pt>
    <dgm:pt modelId="{5E3618F7-E92C-DF42-8190-690E520112D4}" type="pres">
      <dgm:prSet presAssocID="{4E8306B7-615C-0C44-8170-1F1BB080359C}" presName="parSpace" presStyleCnt="0"/>
      <dgm:spPr/>
    </dgm:pt>
    <dgm:pt modelId="{00014429-EA7C-DA41-9D81-0886B00261B6}" type="pres">
      <dgm:prSet presAssocID="{2F3FB897-A706-4943-91E5-AABA8EDCEBDC}" presName="parTxOnly" presStyleLbl="node1" presStyleIdx="4" presStyleCnt="5">
        <dgm:presLayoutVars>
          <dgm:bulletEnabled val="1"/>
        </dgm:presLayoutVars>
      </dgm:prSet>
      <dgm:spPr/>
    </dgm:pt>
  </dgm:ptLst>
  <dgm:cxnLst>
    <dgm:cxn modelId="{3835DB00-9FB4-2545-A24D-181A263CC089}" type="presOf" srcId="{233E1A0F-D32D-5341-972D-FD2D592983E5}" destId="{E9DB66FE-A775-6E44-89FF-01EDDD98D83A}" srcOrd="0" destOrd="0" presId="urn:microsoft.com/office/officeart/2005/8/layout/hChevron3"/>
    <dgm:cxn modelId="{16354F01-411B-7448-A9DB-71BB24C04242}" srcId="{CF1DD3BC-252B-854C-84A3-5F0A3C06FA4D}" destId="{233E1A0F-D32D-5341-972D-FD2D592983E5}" srcOrd="2" destOrd="0" parTransId="{9EC3E166-41A7-1E43-96BC-F624C0D2F8F1}" sibTransId="{E5C5FC61-FCF4-864B-8415-148FDB21EC97}"/>
    <dgm:cxn modelId="{CC240E0F-DF6C-5F43-BBFF-F2A192BD52E8}" type="presOf" srcId="{61C6ABFD-EB67-474B-BC72-859ACAC58BE9}" destId="{A103D00D-4AF1-1B44-9F35-404A9F8461E0}" srcOrd="0" destOrd="0" presId="urn:microsoft.com/office/officeart/2005/8/layout/hChevron3"/>
    <dgm:cxn modelId="{B59CF672-C207-ED4E-88D6-6032220456A3}" srcId="{CF1DD3BC-252B-854C-84A3-5F0A3C06FA4D}" destId="{2F3FB897-A706-4943-91E5-AABA8EDCEBDC}" srcOrd="4" destOrd="0" parTransId="{7531C32E-C9BD-754E-B808-C148854E4C29}" sibTransId="{E66661E7-501F-9143-B425-F6D2C83B6C6F}"/>
    <dgm:cxn modelId="{CA3D3278-261F-1B4E-8298-DB4845B9E7FF}" srcId="{CF1DD3BC-252B-854C-84A3-5F0A3C06FA4D}" destId="{ADA43C50-0C89-5449-8F03-35D61E95143C}" srcOrd="0" destOrd="0" parTransId="{481410B6-591D-8B46-99FD-115E265F1312}" sibTransId="{24558FF0-B259-544C-982C-C79098A7FE9B}"/>
    <dgm:cxn modelId="{93415591-700D-2F4E-908D-BFB412273438}" srcId="{CF1DD3BC-252B-854C-84A3-5F0A3C06FA4D}" destId="{61C6ABFD-EB67-474B-BC72-859ACAC58BE9}" srcOrd="1" destOrd="0" parTransId="{7E2B0474-E3D3-514D-96F5-770A1015940B}" sibTransId="{1D7E20B6-1577-A144-AE18-DA352411416D}"/>
    <dgm:cxn modelId="{96CBC891-E432-BA4A-9A6D-6F825E77EE06}" srcId="{CF1DD3BC-252B-854C-84A3-5F0A3C06FA4D}" destId="{EAFC13AF-644A-C54E-9392-166790C7564A}" srcOrd="3" destOrd="0" parTransId="{46AE14CF-F51D-1240-B1E6-C38755143542}" sibTransId="{4E8306B7-615C-0C44-8170-1F1BB080359C}"/>
    <dgm:cxn modelId="{4E81B4BD-B105-1241-9988-6E7E8405E704}" type="presOf" srcId="{ADA43C50-0C89-5449-8F03-35D61E95143C}" destId="{B0E2D650-669F-A74F-88D8-C45DBFD7CCAF}" srcOrd="0" destOrd="0" presId="urn:microsoft.com/office/officeart/2005/8/layout/hChevron3"/>
    <dgm:cxn modelId="{680877D7-722A-0446-9261-2337EE1541EB}" type="presOf" srcId="{2F3FB897-A706-4943-91E5-AABA8EDCEBDC}" destId="{00014429-EA7C-DA41-9D81-0886B00261B6}" srcOrd="0" destOrd="0" presId="urn:microsoft.com/office/officeart/2005/8/layout/hChevron3"/>
    <dgm:cxn modelId="{CCDA7FE4-2410-1644-B8E7-C4F966D4B1BB}" type="presOf" srcId="{CF1DD3BC-252B-854C-84A3-5F0A3C06FA4D}" destId="{EF5A94C4-B262-FD4A-82CD-DA9290B5EA7A}" srcOrd="0" destOrd="0" presId="urn:microsoft.com/office/officeart/2005/8/layout/hChevron3"/>
    <dgm:cxn modelId="{D14642EA-9588-DA44-B8C8-689DC3D9446A}" type="presOf" srcId="{EAFC13AF-644A-C54E-9392-166790C7564A}" destId="{92218C6A-B70B-D94E-9435-B0C33001E7E5}" srcOrd="0" destOrd="0" presId="urn:microsoft.com/office/officeart/2005/8/layout/hChevron3"/>
    <dgm:cxn modelId="{BE5A8CC2-E16D-DC47-9B9D-DF680D9B44E1}" type="presParOf" srcId="{EF5A94C4-B262-FD4A-82CD-DA9290B5EA7A}" destId="{B0E2D650-669F-A74F-88D8-C45DBFD7CCAF}" srcOrd="0" destOrd="0" presId="urn:microsoft.com/office/officeart/2005/8/layout/hChevron3"/>
    <dgm:cxn modelId="{38289D7E-73E6-FC49-9C81-2A3D415E064E}" type="presParOf" srcId="{EF5A94C4-B262-FD4A-82CD-DA9290B5EA7A}" destId="{EE50B91E-D445-6349-B103-47A803D3447E}" srcOrd="1" destOrd="0" presId="urn:microsoft.com/office/officeart/2005/8/layout/hChevron3"/>
    <dgm:cxn modelId="{59351C02-BCD9-4E4C-93CB-A69AF20B7C5B}" type="presParOf" srcId="{EF5A94C4-B262-FD4A-82CD-DA9290B5EA7A}" destId="{A103D00D-4AF1-1B44-9F35-404A9F8461E0}" srcOrd="2" destOrd="0" presId="urn:microsoft.com/office/officeart/2005/8/layout/hChevron3"/>
    <dgm:cxn modelId="{171BE8DB-5800-2044-80CB-9AA51152C429}" type="presParOf" srcId="{EF5A94C4-B262-FD4A-82CD-DA9290B5EA7A}" destId="{3082BC8B-F27F-FF42-83A0-1ACCD0C3AEFB}" srcOrd="3" destOrd="0" presId="urn:microsoft.com/office/officeart/2005/8/layout/hChevron3"/>
    <dgm:cxn modelId="{FCFCE7D3-9153-F644-8D96-0AF296CE222F}" type="presParOf" srcId="{EF5A94C4-B262-FD4A-82CD-DA9290B5EA7A}" destId="{E9DB66FE-A775-6E44-89FF-01EDDD98D83A}" srcOrd="4" destOrd="0" presId="urn:microsoft.com/office/officeart/2005/8/layout/hChevron3"/>
    <dgm:cxn modelId="{7DE027B6-742D-5F4A-B26A-6CE5BDFF00E6}" type="presParOf" srcId="{EF5A94C4-B262-FD4A-82CD-DA9290B5EA7A}" destId="{891E9218-DA6D-6D49-9920-2B44FF3CD0B6}" srcOrd="5" destOrd="0" presId="urn:microsoft.com/office/officeart/2005/8/layout/hChevron3"/>
    <dgm:cxn modelId="{8CE574DB-DEE9-6B42-B44D-E0C23712959A}" type="presParOf" srcId="{EF5A94C4-B262-FD4A-82CD-DA9290B5EA7A}" destId="{92218C6A-B70B-D94E-9435-B0C33001E7E5}" srcOrd="6" destOrd="0" presId="urn:microsoft.com/office/officeart/2005/8/layout/hChevron3"/>
    <dgm:cxn modelId="{54233117-19B2-7049-9CA2-CCAF681405C1}" type="presParOf" srcId="{EF5A94C4-B262-FD4A-82CD-DA9290B5EA7A}" destId="{5E3618F7-E92C-DF42-8190-690E520112D4}" srcOrd="7" destOrd="0" presId="urn:microsoft.com/office/officeart/2005/8/layout/hChevron3"/>
    <dgm:cxn modelId="{4F089D15-BA1F-0245-A477-CB1796926643}" type="presParOf" srcId="{EF5A94C4-B262-FD4A-82CD-DA9290B5EA7A}" destId="{00014429-EA7C-DA41-9D81-0886B00261B6}"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8608B5-D2E0-374A-BBBD-D2222333E0F9}">
      <dsp:nvSpPr>
        <dsp:cNvPr id="0" name=""/>
        <dsp:cNvSpPr/>
      </dsp:nvSpPr>
      <dsp:spPr>
        <a:xfrm rot="10800000">
          <a:off x="2082160" y="1762"/>
          <a:ext cx="7395332" cy="87770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7043" tIns="95250" rIns="17780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Network Operators</a:t>
          </a:r>
        </a:p>
      </dsp:txBody>
      <dsp:txXfrm rot="10800000">
        <a:off x="2301586" y="1762"/>
        <a:ext cx="7175906" cy="877704"/>
      </dsp:txXfrm>
    </dsp:sp>
    <dsp:sp modelId="{A080A6DB-B64C-DF4D-98EA-80A24D78719C}">
      <dsp:nvSpPr>
        <dsp:cNvPr id="0" name=""/>
        <dsp:cNvSpPr/>
      </dsp:nvSpPr>
      <dsp:spPr>
        <a:xfrm>
          <a:off x="1643307" y="1762"/>
          <a:ext cx="877704" cy="877704"/>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11298F-3222-F248-B40E-A8D113451B9A}">
      <dsp:nvSpPr>
        <dsp:cNvPr id="0" name=""/>
        <dsp:cNvSpPr/>
      </dsp:nvSpPr>
      <dsp:spPr>
        <a:xfrm rot="10800000">
          <a:off x="2082160" y="1130882"/>
          <a:ext cx="7395332" cy="87770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7043" tIns="95250" rIns="17780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Internet Exchange Points</a:t>
          </a:r>
        </a:p>
      </dsp:txBody>
      <dsp:txXfrm rot="10800000">
        <a:off x="2301586" y="1130882"/>
        <a:ext cx="7175906" cy="877704"/>
      </dsp:txXfrm>
    </dsp:sp>
    <dsp:sp modelId="{5809E1EC-4341-6442-9DFD-05DE58E495E2}">
      <dsp:nvSpPr>
        <dsp:cNvPr id="0" name=""/>
        <dsp:cNvSpPr/>
      </dsp:nvSpPr>
      <dsp:spPr>
        <a:xfrm>
          <a:off x="1643307" y="1130882"/>
          <a:ext cx="877704" cy="877704"/>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564995-3AE2-CF47-A103-00E1CD9036E3}">
      <dsp:nvSpPr>
        <dsp:cNvPr id="0" name=""/>
        <dsp:cNvSpPr/>
      </dsp:nvSpPr>
      <dsp:spPr>
        <a:xfrm rot="10800000">
          <a:off x="2082160" y="2260001"/>
          <a:ext cx="7395332" cy="87770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7043" tIns="95250" rIns="17780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Content Delivery Networks (CDNs) and </a:t>
          </a:r>
          <a:br>
            <a:rPr lang="en-US" sz="2500" kern="1200" dirty="0"/>
          </a:br>
          <a:r>
            <a:rPr lang="en-US" sz="2500" kern="1200" dirty="0"/>
            <a:t>Cloud Providers</a:t>
          </a:r>
        </a:p>
      </dsp:txBody>
      <dsp:txXfrm rot="10800000">
        <a:off x="2301586" y="2260001"/>
        <a:ext cx="7175906" cy="877704"/>
      </dsp:txXfrm>
    </dsp:sp>
    <dsp:sp modelId="{0A32149E-5E07-7742-9628-ED273218B570}">
      <dsp:nvSpPr>
        <dsp:cNvPr id="0" name=""/>
        <dsp:cNvSpPr/>
      </dsp:nvSpPr>
      <dsp:spPr>
        <a:xfrm>
          <a:off x="1643307" y="2260001"/>
          <a:ext cx="877704" cy="877704"/>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393038-2410-5C4A-8C48-0895EBE183D5}">
      <dsp:nvSpPr>
        <dsp:cNvPr id="0" name=""/>
        <dsp:cNvSpPr/>
      </dsp:nvSpPr>
      <dsp:spPr>
        <a:xfrm rot="10800000">
          <a:off x="2082160" y="3389121"/>
          <a:ext cx="7395332" cy="87770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7043" tIns="95250" rIns="17780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Equipment Vendors</a:t>
          </a:r>
        </a:p>
      </dsp:txBody>
      <dsp:txXfrm rot="10800000">
        <a:off x="2301586" y="3389121"/>
        <a:ext cx="7175906" cy="877704"/>
      </dsp:txXfrm>
    </dsp:sp>
    <dsp:sp modelId="{DA21F386-1B7D-7E40-80A0-244A48B9DE7B}">
      <dsp:nvSpPr>
        <dsp:cNvPr id="0" name=""/>
        <dsp:cNvSpPr/>
      </dsp:nvSpPr>
      <dsp:spPr>
        <a:xfrm>
          <a:off x="1643307" y="3389121"/>
          <a:ext cx="877704" cy="877704"/>
        </a:xfrm>
        <a:prstGeom prst="ellipse">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2D650-669F-A74F-88D8-C45DBFD7CCAF}">
      <dsp:nvSpPr>
        <dsp:cNvPr id="0" name=""/>
        <dsp:cNvSpPr/>
      </dsp:nvSpPr>
      <dsp:spPr>
        <a:xfrm>
          <a:off x="1455" y="128151"/>
          <a:ext cx="2838418" cy="1135367"/>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kern="1200" dirty="0"/>
            <a:t>Proposal</a:t>
          </a:r>
        </a:p>
      </dsp:txBody>
      <dsp:txXfrm>
        <a:off x="1455" y="128151"/>
        <a:ext cx="2554576" cy="1135367"/>
      </dsp:txXfrm>
    </dsp:sp>
    <dsp:sp modelId="{A103D00D-4AF1-1B44-9F35-404A9F8461E0}">
      <dsp:nvSpPr>
        <dsp:cNvPr id="0" name=""/>
        <dsp:cNvSpPr/>
      </dsp:nvSpPr>
      <dsp:spPr>
        <a:xfrm>
          <a:off x="2272190" y="128151"/>
          <a:ext cx="2838418" cy="113536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kern="1200" dirty="0"/>
            <a:t>Announcement</a:t>
          </a:r>
        </a:p>
      </dsp:txBody>
      <dsp:txXfrm>
        <a:off x="2839874" y="128151"/>
        <a:ext cx="1703051" cy="1135367"/>
      </dsp:txXfrm>
    </dsp:sp>
    <dsp:sp modelId="{E9DB66FE-A775-6E44-89FF-01EDDD98D83A}">
      <dsp:nvSpPr>
        <dsp:cNvPr id="0" name=""/>
        <dsp:cNvSpPr/>
      </dsp:nvSpPr>
      <dsp:spPr>
        <a:xfrm>
          <a:off x="4542925" y="128151"/>
          <a:ext cx="2838418" cy="113536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kern="1200" dirty="0"/>
            <a:t>Development</a:t>
          </a:r>
        </a:p>
      </dsp:txBody>
      <dsp:txXfrm>
        <a:off x="5110609" y="128151"/>
        <a:ext cx="1703051" cy="1135367"/>
      </dsp:txXfrm>
    </dsp:sp>
    <dsp:sp modelId="{92218C6A-B70B-D94E-9435-B0C33001E7E5}">
      <dsp:nvSpPr>
        <dsp:cNvPr id="0" name=""/>
        <dsp:cNvSpPr/>
      </dsp:nvSpPr>
      <dsp:spPr>
        <a:xfrm>
          <a:off x="6813660" y="128151"/>
          <a:ext cx="2838418" cy="113536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kern="1200" dirty="0"/>
            <a:t>Public Comments</a:t>
          </a:r>
        </a:p>
      </dsp:txBody>
      <dsp:txXfrm>
        <a:off x="7381344" y="128151"/>
        <a:ext cx="1703051" cy="1135367"/>
      </dsp:txXfrm>
    </dsp:sp>
    <dsp:sp modelId="{00014429-EA7C-DA41-9D81-0886B00261B6}">
      <dsp:nvSpPr>
        <dsp:cNvPr id="0" name=""/>
        <dsp:cNvSpPr/>
      </dsp:nvSpPr>
      <dsp:spPr>
        <a:xfrm>
          <a:off x="9084395" y="128151"/>
          <a:ext cx="2838418" cy="113536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kern="1200" dirty="0"/>
            <a:t>Approval and Publication</a:t>
          </a:r>
        </a:p>
      </dsp:txBody>
      <dsp:txXfrm>
        <a:off x="9652079" y="128151"/>
        <a:ext cx="1703051" cy="1135367"/>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E98BAE-C84A-694A-898B-5CF88760D6F5}" type="datetimeFigureOut">
              <a:rPr lang="en-US" smtClean="0"/>
              <a:t>3/12/25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2F491E-6BDF-894F-89D9-4BED6DF379E7}" type="slidenum">
              <a:rPr lang="en-US" smtClean="0"/>
              <a:t>‹#›</a:t>
            </a:fld>
            <a:endParaRPr lang="en-US" dirty="0"/>
          </a:p>
        </p:txBody>
      </p:sp>
    </p:spTree>
    <p:extLst>
      <p:ext uri="{BB962C8B-B14F-4D97-AF65-F5344CB8AC3E}">
        <p14:creationId xmlns:p14="http://schemas.microsoft.com/office/powerpoint/2010/main" val="1637002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dirty="0">
                <a:latin typeface="+mn-lt"/>
                <a:ea typeface="+mn-ea"/>
              </a:defRPr>
            </a:lvl1pPr>
          </a:lstStyle>
          <a:p>
            <a:pPr>
              <a:defRPr/>
            </a:pPr>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E74FA06C-4A8C-0E48-B922-007B77153C27}" type="datetimeFigureOut">
              <a:rPr lang="en-GB" altLang="en-US"/>
              <a:pPr/>
              <a:t>12/03/2025</a:t>
            </a:fld>
            <a:endParaRPr lang="en-GB" alt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dirty="0">
                <a:latin typeface="+mn-lt"/>
                <a:ea typeface="+mn-ea"/>
              </a:defRPr>
            </a:lvl1pPr>
          </a:lstStyle>
          <a:p>
            <a:pPr>
              <a:defRPr/>
            </a:pPr>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B620D7F3-EDE1-C147-A04A-D4416A638280}" type="slidenum">
              <a:rPr lang="en-GB" altLang="en-US"/>
              <a:pPr/>
              <a:t>‹#›</a:t>
            </a:fld>
            <a:endParaRPr lang="en-GB" altLang="en-US" dirty="0"/>
          </a:p>
        </p:txBody>
      </p:sp>
    </p:spTree>
    <p:extLst>
      <p:ext uri="{BB962C8B-B14F-4D97-AF65-F5344CB8AC3E}">
        <p14:creationId xmlns:p14="http://schemas.microsoft.com/office/powerpoint/2010/main" val="192066350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charset="-128"/>
        <a:cs typeface="+mn-cs"/>
      </a:defRPr>
    </a:lvl1pPr>
    <a:lvl2pPr marL="457200" algn="l" rtl="0" fontAlgn="base">
      <a:spcBef>
        <a:spcPct val="30000"/>
      </a:spcBef>
      <a:spcAft>
        <a:spcPct val="0"/>
      </a:spcAft>
      <a:defRPr sz="1200" kern="1200">
        <a:solidFill>
          <a:schemeClr val="tx1"/>
        </a:solidFill>
        <a:latin typeface="+mn-lt"/>
        <a:ea typeface="ＭＳ Ｐゴシック" charset="-128"/>
        <a:cs typeface="+mn-cs"/>
      </a:defRPr>
    </a:lvl2pPr>
    <a:lvl3pPr marL="914400" algn="l" rtl="0" fontAlgn="base">
      <a:spcBef>
        <a:spcPct val="30000"/>
      </a:spcBef>
      <a:spcAft>
        <a:spcPct val="0"/>
      </a:spcAft>
      <a:defRPr sz="1200" kern="1200">
        <a:solidFill>
          <a:schemeClr val="tx1"/>
        </a:solidFill>
        <a:latin typeface="+mn-lt"/>
        <a:ea typeface="ＭＳ Ｐゴシック" charset="-128"/>
        <a:cs typeface="+mn-cs"/>
      </a:defRPr>
    </a:lvl3pPr>
    <a:lvl4pPr marL="1371600" algn="l" rtl="0" fontAlgn="base">
      <a:spcBef>
        <a:spcPct val="30000"/>
      </a:spcBef>
      <a:spcAft>
        <a:spcPct val="0"/>
      </a:spcAft>
      <a:defRPr sz="1200" kern="1200">
        <a:solidFill>
          <a:schemeClr val="tx1"/>
        </a:solidFill>
        <a:latin typeface="+mn-lt"/>
        <a:ea typeface="ＭＳ Ｐゴシック" charset="-128"/>
        <a:cs typeface="+mn-cs"/>
      </a:defRPr>
    </a:lvl4pPr>
    <a:lvl5pPr marL="1828800" algn="l" rtl="0" fontAlgn="base">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en-GB" altLang="en-US" dirty="0"/>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alibri" charset="0"/>
              </a:rPr>
              <a:pPr/>
              <a:t>3</a:t>
            </a:fld>
            <a:endParaRPr lang="en-GB" altLang="en-US" dirty="0">
              <a:latin typeface="Calibri" charset="0"/>
            </a:endParaRPr>
          </a:p>
        </p:txBody>
      </p:sp>
    </p:spTree>
    <p:extLst>
      <p:ext uri="{BB962C8B-B14F-4D97-AF65-F5344CB8AC3E}">
        <p14:creationId xmlns:p14="http://schemas.microsoft.com/office/powerpoint/2010/main" val="1479294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mn-lt"/>
                <a:ea typeface="ＭＳ Ｐゴシック" charset="-128"/>
                <a:cs typeface="+mn-cs"/>
              </a:rPr>
              <a:t>The Internet’s routing</a:t>
            </a:r>
            <a:r>
              <a:rPr lang="en-US" sz="1200" b="0" i="0" u="none" strike="noStrike" kern="1200" baseline="0" dirty="0">
                <a:solidFill>
                  <a:schemeClr val="tx1"/>
                </a:solidFill>
                <a:effectLst/>
                <a:latin typeface="+mn-lt"/>
                <a:ea typeface="ＭＳ Ｐゴシック" charset="-128"/>
                <a:cs typeface="+mn-cs"/>
              </a:rPr>
              <a:t> foundation has cracks, and they’re growing. </a:t>
            </a:r>
            <a:endParaRPr 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dirty="0"/>
              <a:t>Routing security is vital to the future and stability of the Internet, and the global MANRS initiative implements the crucial fixes needed to eliminate the most common malicious or incidental routing threats.</a:t>
            </a:r>
            <a:endParaRPr lang="en-US" sz="1200" b="1" dirty="0"/>
          </a:p>
          <a:p>
            <a:endParaRPr lang="en-US" dirty="0"/>
          </a:p>
          <a:p>
            <a:r>
              <a:rPr lang="en-US" dirty="0"/>
              <a:t>Resources: </a:t>
            </a:r>
          </a:p>
          <a:p>
            <a:r>
              <a:rPr lang="en-US" dirty="0"/>
              <a:t>http://</a:t>
            </a:r>
            <a:r>
              <a:rPr lang="en-US" dirty="0" err="1"/>
              <a:t>www.manrs.org</a:t>
            </a:r>
            <a:r>
              <a:rPr lang="en-US" dirty="0"/>
              <a:t>/2018/01/14000-incidents-a-2017-routing-security-year-in-review/</a:t>
            </a:r>
          </a:p>
          <a:p>
            <a:r>
              <a:rPr lang="en-US" dirty="0"/>
              <a:t>https://</a:t>
            </a:r>
            <a:r>
              <a:rPr lang="en-US" dirty="0" err="1"/>
              <a:t>bgpstream.com</a:t>
            </a:r>
            <a:r>
              <a:rPr lang="en-US" dirty="0"/>
              <a:t>/</a:t>
            </a:r>
          </a:p>
          <a:p>
            <a:endParaRPr lang="en-US" dirty="0"/>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6</a:t>
            </a:fld>
            <a:endParaRPr lang="en-GB" altLang="en-US" dirty="0"/>
          </a:p>
        </p:txBody>
      </p:sp>
    </p:spTree>
    <p:extLst>
      <p:ext uri="{BB962C8B-B14F-4D97-AF65-F5344CB8AC3E}">
        <p14:creationId xmlns:p14="http://schemas.microsoft.com/office/powerpoint/2010/main" val="1132572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threat is real and the</a:t>
            </a:r>
            <a:r>
              <a:rPr lang="en-US" baseline="0" dirty="0"/>
              <a:t> need for a fix urgent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MANRS</a:t>
            </a:r>
            <a:r>
              <a:rPr lang="en-US" baseline="0" dirty="0"/>
              <a:t> will halt the most common causes of routing incidents</a:t>
            </a:r>
            <a:endParaRPr lang="en-US" dirty="0"/>
          </a:p>
          <a:p>
            <a:endParaRPr lang="en-US" dirty="0"/>
          </a:p>
          <a:p>
            <a:r>
              <a:rPr lang="en-US" dirty="0"/>
              <a:t>Resources: </a:t>
            </a:r>
          </a:p>
          <a:p>
            <a:r>
              <a:rPr lang="en-US" dirty="0"/>
              <a:t>Generic Threats to Routing Protocols: https://</a:t>
            </a:r>
            <a:r>
              <a:rPr lang="en-US" dirty="0" err="1"/>
              <a:t>www.ietf.org</a:t>
            </a:r>
            <a:r>
              <a:rPr lang="en-US" dirty="0"/>
              <a:t>/</a:t>
            </a:r>
            <a:r>
              <a:rPr lang="en-US" dirty="0" err="1"/>
              <a:t>rfc</a:t>
            </a:r>
            <a:r>
              <a:rPr lang="en-US" dirty="0"/>
              <a:t>/rfc4593.txt </a:t>
            </a:r>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7</a:t>
            </a:fld>
            <a:endParaRPr lang="en-GB" altLang="en-US" dirty="0"/>
          </a:p>
        </p:txBody>
      </p:sp>
    </p:spTree>
    <p:extLst>
      <p:ext uri="{BB962C8B-B14F-4D97-AF65-F5344CB8AC3E}">
        <p14:creationId xmlns:p14="http://schemas.microsoft.com/office/powerpoint/2010/main" val="1308549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en-GB" altLang="en-US" dirty="0"/>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alibri" charset="0"/>
              </a:rPr>
              <a:pPr/>
              <a:t>8</a:t>
            </a:fld>
            <a:endParaRPr lang="en-GB" altLang="en-US" dirty="0">
              <a:latin typeface="Calibri" charset="0"/>
            </a:endParaRPr>
          </a:p>
        </p:txBody>
      </p:sp>
    </p:spTree>
    <p:extLst>
      <p:ext uri="{BB962C8B-B14F-4D97-AF65-F5344CB8AC3E}">
        <p14:creationId xmlns:p14="http://schemas.microsoft.com/office/powerpoint/2010/main" val="3703917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summary of the following three slides. (Depending on the audience, you can use this one slide, OR the other three, and don’t need all four slides.) </a:t>
            </a:r>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9</a:t>
            </a:fld>
            <a:endParaRPr lang="en-GB" altLang="en-US" dirty="0"/>
          </a:p>
        </p:txBody>
      </p:sp>
    </p:spTree>
    <p:extLst>
      <p:ext uri="{BB962C8B-B14F-4D97-AF65-F5344CB8AC3E}">
        <p14:creationId xmlns:p14="http://schemas.microsoft.com/office/powerpoint/2010/main" val="3348721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10</a:t>
            </a:fld>
            <a:endParaRPr lang="en-GB" altLang="en-US" dirty="0"/>
          </a:p>
        </p:txBody>
      </p:sp>
    </p:spTree>
    <p:extLst>
      <p:ext uri="{BB962C8B-B14F-4D97-AF65-F5344CB8AC3E}">
        <p14:creationId xmlns:p14="http://schemas.microsoft.com/office/powerpoint/2010/main" val="825888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11</a:t>
            </a:fld>
            <a:endParaRPr lang="en-GB" altLang="en-US" dirty="0"/>
          </a:p>
        </p:txBody>
      </p:sp>
    </p:spTree>
    <p:extLst>
      <p:ext uri="{BB962C8B-B14F-4D97-AF65-F5344CB8AC3E}">
        <p14:creationId xmlns:p14="http://schemas.microsoft.com/office/powerpoint/2010/main" val="388300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a:t>The Internet Society</a:t>
            </a:r>
            <a:endParaRPr lang="en-US" dirty="0"/>
          </a:p>
        </p:txBody>
      </p:sp>
      <p:sp>
        <p:nvSpPr>
          <p:cNvPr id="5" name="Date Placeholder 4"/>
          <p:cNvSpPr>
            <a:spLocks noGrp="1"/>
          </p:cNvSpPr>
          <p:nvPr>
            <p:ph type="dt" idx="11"/>
          </p:nvPr>
        </p:nvSpPr>
        <p:spPr/>
        <p:txBody>
          <a:bodyPr/>
          <a:lstStyle/>
          <a:p>
            <a:pPr>
              <a:defRPr/>
            </a:pPr>
            <a:fld id="{4DF7B6BF-7200-A847-954A-CB43C604F7B3}" type="datetime1">
              <a:rPr lang="en-US" smtClean="0"/>
              <a:pPr>
                <a:defRPr/>
              </a:pPr>
              <a:t>3/12/25</a:t>
            </a:fld>
            <a:endParaRPr lang="en-US"/>
          </a:p>
        </p:txBody>
      </p:sp>
      <p:sp>
        <p:nvSpPr>
          <p:cNvPr id="6" name="Slide Number Placeholder 5"/>
          <p:cNvSpPr>
            <a:spLocks noGrp="1"/>
          </p:cNvSpPr>
          <p:nvPr>
            <p:ph type="sldNum" sz="quarter" idx="12"/>
          </p:nvPr>
        </p:nvSpPr>
        <p:spPr/>
        <p:txBody>
          <a:bodyPr/>
          <a:lstStyle/>
          <a:p>
            <a:pPr>
              <a:defRPr/>
            </a:pPr>
            <a:fld id="{D7F7A4DE-5854-234B-8CC8-413C79E2B26A}" type="slidenum">
              <a:rPr lang="en-US" smtClean="0"/>
              <a:pPr>
                <a:defRPr/>
              </a:pPr>
              <a:t>14</a:t>
            </a:fld>
            <a:endParaRPr lang="en-US"/>
          </a:p>
        </p:txBody>
      </p:sp>
    </p:spTree>
    <p:extLst>
      <p:ext uri="{BB962C8B-B14F-4D97-AF65-F5344CB8AC3E}">
        <p14:creationId xmlns:p14="http://schemas.microsoft.com/office/powerpoint/2010/main" val="2242710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various tools to help but they are not deployed often enough and therefore the data is not reliable. </a:t>
            </a:r>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16</a:t>
            </a:fld>
            <a:endParaRPr lang="en-GB" altLang="en-US" dirty="0"/>
          </a:p>
        </p:txBody>
      </p:sp>
    </p:spTree>
    <p:extLst>
      <p:ext uri="{BB962C8B-B14F-4D97-AF65-F5344CB8AC3E}">
        <p14:creationId xmlns:p14="http://schemas.microsoft.com/office/powerpoint/2010/main" val="4088852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37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en-GB" altLang="en-US" dirty="0"/>
          </a:p>
        </p:txBody>
      </p:sp>
      <p:sp>
        <p:nvSpPr>
          <p:cNvPr id="737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0EA1FBA3-4F90-C64A-83D0-707C772FADD4}" type="slidenum">
              <a:rPr lang="en-GB" altLang="en-US">
                <a:latin typeface="Calibri" charset="0"/>
              </a:rPr>
              <a:pPr/>
              <a:t>19</a:t>
            </a:fld>
            <a:endParaRPr lang="en-GB" altLang="en-US" dirty="0">
              <a:latin typeface="Calibri" charset="0"/>
            </a:endParaRPr>
          </a:p>
        </p:txBody>
      </p:sp>
    </p:spTree>
    <p:extLst>
      <p:ext uri="{BB962C8B-B14F-4D97-AF65-F5344CB8AC3E}">
        <p14:creationId xmlns:p14="http://schemas.microsoft.com/office/powerpoint/2010/main" val="1076631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en-GB" altLang="en-US" dirty="0"/>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alibri" charset="0"/>
              </a:rPr>
              <a:pPr/>
              <a:t>21</a:t>
            </a:fld>
            <a:endParaRPr lang="en-GB" altLang="en-US" dirty="0">
              <a:latin typeface="Calibri" charset="0"/>
            </a:endParaRPr>
          </a:p>
        </p:txBody>
      </p:sp>
    </p:spTree>
    <p:extLst>
      <p:ext uri="{BB962C8B-B14F-4D97-AF65-F5344CB8AC3E}">
        <p14:creationId xmlns:p14="http://schemas.microsoft.com/office/powerpoint/2010/main" val="2010264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r>
              <a:rPr lang="en-GB" altLang="en-US" dirty="0"/>
              <a:t>https://</a:t>
            </a:r>
            <a:r>
              <a:rPr lang="en-GB" altLang="en-US" dirty="0" err="1"/>
              <a:t>www.manrs.org</a:t>
            </a:r>
            <a:r>
              <a:rPr lang="en-GB" altLang="en-US" dirty="0"/>
              <a:t>/</a:t>
            </a:r>
            <a:r>
              <a:rPr lang="en-GB" altLang="en-US" dirty="0" err="1"/>
              <a:t>wp</a:t>
            </a:r>
            <a:r>
              <a:rPr lang="en-GB" altLang="en-US" dirty="0"/>
              <a:t>-content/uploads/sites/14/2017/10/MANRS-451-Study-Report.pdf </a:t>
            </a:r>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alibri" charset="0"/>
              </a:rPr>
              <a:pPr/>
              <a:t>25</a:t>
            </a:fld>
            <a:endParaRPr lang="en-GB" altLang="en-US" dirty="0">
              <a:latin typeface="Calibri" charset="0"/>
            </a:endParaRPr>
          </a:p>
        </p:txBody>
      </p:sp>
    </p:spTree>
    <p:extLst>
      <p:ext uri="{BB962C8B-B14F-4D97-AF65-F5344CB8AC3E}">
        <p14:creationId xmlns:p14="http://schemas.microsoft.com/office/powerpoint/2010/main" val="1032814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Add note to this slide</a:t>
            </a:r>
          </a:p>
        </p:txBody>
      </p:sp>
      <p:sp>
        <p:nvSpPr>
          <p:cNvPr id="4" name="Slide Number Placeholder 3"/>
          <p:cNvSpPr>
            <a:spLocks noGrp="1"/>
          </p:cNvSpPr>
          <p:nvPr>
            <p:ph type="sldNum" sz="quarter" idx="5"/>
          </p:nvPr>
        </p:nvSpPr>
        <p:spPr/>
        <p:txBody>
          <a:bodyPr/>
          <a:lstStyle/>
          <a:p>
            <a:fld id="{4F38AFD9-D5DB-4A47-A4BE-251B4DF1413A}" type="slidenum">
              <a:rPr lang="en-US"/>
              <a:t>27</a:t>
            </a:fld>
            <a:endParaRPr lang="en-US"/>
          </a:p>
        </p:txBody>
      </p:sp>
    </p:spTree>
    <p:extLst>
      <p:ext uri="{BB962C8B-B14F-4D97-AF65-F5344CB8AC3E}">
        <p14:creationId xmlns:p14="http://schemas.microsoft.com/office/powerpoint/2010/main" val="1743608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Promote MANRS compliance in marketing materials to security-focused customers</a:t>
            </a:r>
          </a:p>
          <a:p>
            <a:endParaRPr lang="en-US" sz="1200" dirty="0"/>
          </a:p>
          <a:p>
            <a:pPr indent="-342900">
              <a:spcBef>
                <a:spcPts val="1200"/>
              </a:spcBef>
              <a:spcAft>
                <a:spcPts val="0"/>
              </a:spcAft>
              <a:buFont typeface=".AppleSystemUIFont" charset="-120"/>
              <a:buChar char="-"/>
            </a:pPr>
            <a:r>
              <a:rPr lang="en-US" sz="2400" dirty="0"/>
              <a:t>To increase and/or add revenue streams</a:t>
            </a:r>
          </a:p>
          <a:p>
            <a:pPr marL="1085850" lvl="5" indent="-338138">
              <a:buFont typeface="AppleSymbols" charset="0"/>
              <a:buChar char="-"/>
            </a:pPr>
            <a:r>
              <a:rPr lang="en-US" sz="2000" dirty="0"/>
              <a:t>Enterprises indicate willingness to pay more for secure services</a:t>
            </a:r>
          </a:p>
          <a:p>
            <a:pPr marL="1085850" lvl="5" indent="-338138">
              <a:buFont typeface="AppleSymbols" charset="0"/>
              <a:buChar char="-"/>
            </a:pPr>
            <a:r>
              <a:rPr lang="en-US" sz="2000" dirty="0"/>
              <a:t>Information feeds and other add-on services may increase revenue and reduce customer churn</a:t>
            </a:r>
          </a:p>
          <a:p>
            <a:endParaRPr lang="en-GB" dirty="0"/>
          </a:p>
          <a:p>
            <a:endParaRPr lang="en-GB" dirty="0"/>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30</a:t>
            </a:fld>
            <a:endParaRPr lang="en-GB" altLang="en-US" dirty="0"/>
          </a:p>
        </p:txBody>
      </p:sp>
    </p:spTree>
    <p:extLst>
      <p:ext uri="{BB962C8B-B14F-4D97-AF65-F5344CB8AC3E}">
        <p14:creationId xmlns:p14="http://schemas.microsoft.com/office/powerpoint/2010/main" val="1778463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Aft>
                <a:spcPts val="0"/>
              </a:spcAft>
              <a:buFont typeface="AppleSymbols" charset="0"/>
              <a:buChar char="-"/>
            </a:pPr>
            <a:r>
              <a:rPr lang="en-US" sz="2400" dirty="0">
                <a:ea typeface="ＭＳ Ｐゴシック" charset="-128"/>
                <a:cs typeface="+mn-cs"/>
              </a:rPr>
              <a:t>To signal to your customers that you care about and invest in security matters </a:t>
            </a:r>
            <a:r>
              <a:rPr lang="mr-IN" sz="2400" dirty="0">
                <a:ea typeface="ＭＳ Ｐゴシック" charset="-128"/>
                <a:cs typeface="+mn-cs"/>
              </a:rPr>
              <a:t>–</a:t>
            </a:r>
            <a:r>
              <a:rPr lang="en-US" sz="2400" dirty="0">
                <a:ea typeface="ＭＳ Ｐゴシック" charset="-128"/>
                <a:cs typeface="+mn-cs"/>
              </a:rPr>
              <a:t> both yours and theirs</a:t>
            </a:r>
          </a:p>
          <a:p>
            <a:pPr lvl="4">
              <a:buFont typeface="AppleSymbols" charset="0"/>
              <a:buChar char="-"/>
            </a:pPr>
            <a:r>
              <a:rPr lang="en-US" sz="2000" dirty="0"/>
              <a:t>Promote MANRS compliance in B2B communications as a market differentiator</a:t>
            </a:r>
          </a:p>
          <a:p>
            <a:pPr lvl="4">
              <a:buFont typeface="AppleSymbols" charset="0"/>
              <a:buChar char="-"/>
            </a:pPr>
            <a:endParaRPr lang="en-US" sz="2000" dirty="0"/>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31</a:t>
            </a:fld>
            <a:endParaRPr lang="en-GB" altLang="en-US" dirty="0"/>
          </a:p>
        </p:txBody>
      </p:sp>
    </p:spTree>
    <p:extLst>
      <p:ext uri="{BB962C8B-B14F-4D97-AF65-F5344CB8AC3E}">
        <p14:creationId xmlns:p14="http://schemas.microsoft.com/office/powerpoint/2010/main" val="817692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32</a:t>
            </a:fld>
            <a:endParaRPr lang="en-GB" altLang="en-US" dirty="0"/>
          </a:p>
        </p:txBody>
      </p:sp>
    </p:spTree>
    <p:extLst>
      <p:ext uri="{BB962C8B-B14F-4D97-AF65-F5344CB8AC3E}">
        <p14:creationId xmlns:p14="http://schemas.microsoft.com/office/powerpoint/2010/main" val="2620182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33</a:t>
            </a:fld>
            <a:endParaRPr lang="en-GB" altLang="en-US" dirty="0"/>
          </a:p>
        </p:txBody>
      </p:sp>
    </p:spTree>
    <p:extLst>
      <p:ext uri="{BB962C8B-B14F-4D97-AF65-F5344CB8AC3E}">
        <p14:creationId xmlns:p14="http://schemas.microsoft.com/office/powerpoint/2010/main" val="863565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r>
              <a:rPr lang="en-GB" altLang="en-US" dirty="0"/>
              <a:t>https://</a:t>
            </a:r>
            <a:r>
              <a:rPr lang="en-GB" altLang="en-US" dirty="0" err="1"/>
              <a:t>www.manrs.org</a:t>
            </a:r>
            <a:r>
              <a:rPr lang="en-GB" altLang="en-US" dirty="0"/>
              <a:t>/</a:t>
            </a:r>
            <a:r>
              <a:rPr lang="en-GB" altLang="en-US" dirty="0" err="1"/>
              <a:t>wp</a:t>
            </a:r>
            <a:r>
              <a:rPr lang="en-GB" altLang="en-US" dirty="0"/>
              <a:t>-content/uploads/sites/14/2017/10/MANRS-451-Study-Report.pdf </a:t>
            </a:r>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alibri" charset="0"/>
              </a:rPr>
              <a:pPr/>
              <a:t>34</a:t>
            </a:fld>
            <a:endParaRPr lang="en-GB" altLang="en-US" dirty="0">
              <a:latin typeface="Calibri" charset="0"/>
            </a:endParaRPr>
          </a:p>
        </p:txBody>
      </p:sp>
    </p:spTree>
    <p:extLst>
      <p:ext uri="{BB962C8B-B14F-4D97-AF65-F5344CB8AC3E}">
        <p14:creationId xmlns:p14="http://schemas.microsoft.com/office/powerpoint/2010/main" val="1601818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37</a:t>
            </a:fld>
            <a:endParaRPr lang="en-GB" altLang="en-US" dirty="0"/>
          </a:p>
        </p:txBody>
      </p:sp>
    </p:spTree>
    <p:extLst>
      <p:ext uri="{BB962C8B-B14F-4D97-AF65-F5344CB8AC3E}">
        <p14:creationId xmlns:p14="http://schemas.microsoft.com/office/powerpoint/2010/main" val="12999378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38</a:t>
            </a:fld>
            <a:endParaRPr lang="en-GB" altLang="en-US" dirty="0"/>
          </a:p>
        </p:txBody>
      </p:sp>
    </p:spTree>
    <p:extLst>
      <p:ext uri="{BB962C8B-B14F-4D97-AF65-F5344CB8AC3E}">
        <p14:creationId xmlns:p14="http://schemas.microsoft.com/office/powerpoint/2010/main" val="21432305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Add note to this slide</a:t>
            </a:r>
          </a:p>
        </p:txBody>
      </p:sp>
      <p:sp>
        <p:nvSpPr>
          <p:cNvPr id="4" name="Slide Number Placeholder 3"/>
          <p:cNvSpPr>
            <a:spLocks noGrp="1"/>
          </p:cNvSpPr>
          <p:nvPr>
            <p:ph type="sldNum" sz="quarter" idx="5"/>
          </p:nvPr>
        </p:nvSpPr>
        <p:spPr/>
        <p:txBody>
          <a:bodyPr/>
          <a:lstStyle/>
          <a:p>
            <a:fld id="{4F38AFD9-D5DB-4A47-A4BE-251B4DF1413A}" type="slidenum">
              <a:rPr lang="en-US"/>
              <a:t>40</a:t>
            </a:fld>
            <a:endParaRPr lang="en-US"/>
          </a:p>
        </p:txBody>
      </p:sp>
    </p:spTree>
    <p:extLst>
      <p:ext uri="{BB962C8B-B14F-4D97-AF65-F5344CB8AC3E}">
        <p14:creationId xmlns:p14="http://schemas.microsoft.com/office/powerpoint/2010/main" val="17436087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Add note to this slide</a:t>
            </a:r>
          </a:p>
        </p:txBody>
      </p:sp>
      <p:sp>
        <p:nvSpPr>
          <p:cNvPr id="4" name="Slide Number Placeholder 3"/>
          <p:cNvSpPr>
            <a:spLocks noGrp="1"/>
          </p:cNvSpPr>
          <p:nvPr>
            <p:ph type="sldNum" sz="quarter" idx="5"/>
          </p:nvPr>
        </p:nvSpPr>
        <p:spPr/>
        <p:txBody>
          <a:bodyPr/>
          <a:lstStyle/>
          <a:p>
            <a:fld id="{4F38AFD9-D5DB-4A47-A4BE-251B4DF1413A}" type="slidenum">
              <a:rPr lang="en-US"/>
              <a:t>42</a:t>
            </a:fld>
            <a:endParaRPr lang="en-US"/>
          </a:p>
        </p:txBody>
      </p:sp>
    </p:spTree>
    <p:extLst>
      <p:ext uri="{BB962C8B-B14F-4D97-AF65-F5344CB8AC3E}">
        <p14:creationId xmlns:p14="http://schemas.microsoft.com/office/powerpoint/2010/main" val="1743608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281AE0-3A37-2642-ACF9-BCA1A34C5AC6}" type="slidenum">
              <a:rPr lang="en-US" smtClean="0"/>
              <a:t>46</a:t>
            </a:fld>
            <a:endParaRPr lang="en-US"/>
          </a:p>
        </p:txBody>
      </p:sp>
    </p:spTree>
    <p:extLst>
      <p:ext uri="{BB962C8B-B14F-4D97-AF65-F5344CB8AC3E}">
        <p14:creationId xmlns:p14="http://schemas.microsoft.com/office/powerpoint/2010/main" val="5153678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48</a:t>
            </a:fld>
            <a:endParaRPr lang="en-GB" altLang="en-US" dirty="0"/>
          </a:p>
        </p:txBody>
      </p:sp>
    </p:spTree>
    <p:extLst>
      <p:ext uri="{BB962C8B-B14F-4D97-AF65-F5344CB8AC3E}">
        <p14:creationId xmlns:p14="http://schemas.microsoft.com/office/powerpoint/2010/main" val="3755352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p:bg>
      <p:bgPr>
        <a:solidFill>
          <a:schemeClr val="bg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999" y="4449460"/>
            <a:ext cx="11109600" cy="425181"/>
          </a:xfrm>
        </p:spPr>
        <p:txBody>
          <a:bodyPr wrap="square">
            <a:spAutoFit/>
          </a:bodyPr>
          <a:lstStyle>
            <a:lvl1pPr algn="ctr">
              <a:defRPr lang="en-GB" sz="2800" dirty="0">
                <a:solidFill>
                  <a:schemeClr val="tx2"/>
                </a:solidFill>
                <a:latin typeface="+mn-lt"/>
                <a:ea typeface="+mj-ea"/>
                <a:cs typeface="+mj-cs"/>
              </a:defRPr>
            </a:lvl1pPr>
          </a:lstStyle>
          <a:p>
            <a:pPr lvl="0"/>
            <a:r>
              <a:rPr lang="en-US"/>
              <a:t>Click to edit Master subtitle style</a:t>
            </a:r>
            <a:endParaRPr lang="en-GB" dirty="0"/>
          </a:p>
        </p:txBody>
      </p:sp>
      <p:sp>
        <p:nvSpPr>
          <p:cNvPr id="2" name="Title 1"/>
          <p:cNvSpPr>
            <a:spLocks noGrp="1"/>
          </p:cNvSpPr>
          <p:nvPr>
            <p:ph type="ctrTitle"/>
          </p:nvPr>
        </p:nvSpPr>
        <p:spPr>
          <a:xfrm>
            <a:off x="539999" y="3847661"/>
            <a:ext cx="11109600" cy="503215"/>
          </a:xfrm>
        </p:spPr>
        <p:txBody>
          <a:bodyPr/>
          <a:lstStyle>
            <a:lvl1pPr algn="ctr">
              <a:lnSpc>
                <a:spcPct val="109000"/>
              </a:lnSpc>
              <a:defRPr sz="3200">
                <a:solidFill>
                  <a:schemeClr val="tx1"/>
                </a:solidFill>
              </a:defRPr>
            </a:lvl1pPr>
          </a:lstStyle>
          <a:p>
            <a:r>
              <a:rPr lang="en-US"/>
              <a:t>Click to edit Master title style</a:t>
            </a:r>
            <a:endParaRPr lang="en-GB" dirty="0"/>
          </a:p>
        </p:txBody>
      </p:sp>
      <p:sp>
        <p:nvSpPr>
          <p:cNvPr id="10" name="Text Placeholder 9"/>
          <p:cNvSpPr>
            <a:spLocks noGrp="1"/>
          </p:cNvSpPr>
          <p:nvPr>
            <p:ph type="body" sz="quarter" idx="10" hasCustomPrompt="1"/>
          </p:nvPr>
        </p:nvSpPr>
        <p:spPr>
          <a:xfrm>
            <a:off x="540000" y="5605544"/>
            <a:ext cx="4097551" cy="902123"/>
          </a:xfrm>
        </p:spPr>
        <p:txBody>
          <a:bodyPr/>
          <a:lstStyle>
            <a:lvl1pPr marL="0" indent="0">
              <a:lnSpc>
                <a:spcPct val="117000"/>
              </a:lnSpc>
              <a:spcAft>
                <a:spcPts val="600"/>
              </a:spcAft>
              <a:buFont typeface="Arial" charset="0"/>
              <a:buNone/>
              <a:defRPr sz="1500">
                <a:solidFill>
                  <a:schemeClr val="tx1"/>
                </a:solidFill>
              </a:defRPr>
            </a:lvl1pPr>
            <a:lvl2pPr marL="0" indent="0">
              <a:lnSpc>
                <a:spcPct val="117000"/>
              </a:lnSpc>
              <a:spcAft>
                <a:spcPts val="600"/>
              </a:spcAft>
              <a:buFont typeface="Arial" charset="0"/>
              <a:buNone/>
              <a:defRPr sz="1500">
                <a:solidFill>
                  <a:schemeClr val="tx1"/>
                </a:solidFill>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p:txBody>
      </p:sp>
      <p:pic>
        <p:nvPicPr>
          <p:cNvPr id="12" name="Picture 11">
            <a:extLst>
              <a:ext uri="{FF2B5EF4-FFF2-40B4-BE49-F238E27FC236}">
                <a16:creationId xmlns:a16="http://schemas.microsoft.com/office/drawing/2014/main" id="{B2A03C4E-4B14-5748-8082-CF29EC524B07}"/>
              </a:ext>
            </a:extLst>
          </p:cNvPr>
          <p:cNvPicPr>
            <a:picLocks noChangeAspect="1"/>
          </p:cNvPicPr>
          <p:nvPr/>
        </p:nvPicPr>
        <p:blipFill>
          <a:blip r:embed="rId2"/>
          <a:stretch>
            <a:fillRect/>
          </a:stretch>
        </p:blipFill>
        <p:spPr>
          <a:xfrm>
            <a:off x="1494653" y="1591941"/>
            <a:ext cx="9212251" cy="2287709"/>
          </a:xfrm>
          <a:prstGeom prst="rect">
            <a:avLst/>
          </a:prstGeom>
        </p:spPr>
      </p:pic>
      <p:pic>
        <p:nvPicPr>
          <p:cNvPr id="6" name="Picture 5">
            <a:extLst>
              <a:ext uri="{FF2B5EF4-FFF2-40B4-BE49-F238E27FC236}">
                <a16:creationId xmlns:a16="http://schemas.microsoft.com/office/drawing/2014/main" id="{67AB4B85-C146-9443-B9A7-06F8548D361C}"/>
              </a:ext>
            </a:extLst>
          </p:cNvPr>
          <p:cNvPicPr>
            <a:picLocks noChangeAspect="1"/>
          </p:cNvPicPr>
          <p:nvPr userDrawn="1"/>
        </p:nvPicPr>
        <p:blipFill>
          <a:blip r:embed="rId2"/>
          <a:stretch>
            <a:fillRect/>
          </a:stretch>
        </p:blipFill>
        <p:spPr>
          <a:xfrm>
            <a:off x="1494653" y="1591941"/>
            <a:ext cx="9212251" cy="2287709"/>
          </a:xfrm>
          <a:prstGeom prst="rect">
            <a:avLst/>
          </a:prstGeom>
        </p:spPr>
      </p:pic>
    </p:spTree>
    <p:extLst>
      <p:ext uri="{BB962C8B-B14F-4D97-AF65-F5344CB8AC3E}">
        <p14:creationId xmlns:p14="http://schemas.microsoft.com/office/powerpoint/2010/main" val="23113385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Blue subsection divi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2DA421FA-A9A6-244D-AF92-34B23A363ED8}"/>
              </a:ext>
            </a:extLst>
          </p:cNvPr>
          <p:cNvSpPr>
            <a:spLocks noGrp="1"/>
          </p:cNvSpPr>
          <p:nvPr>
            <p:ph sz="quarter" idx="12"/>
          </p:nvPr>
        </p:nvSpPr>
        <p:spPr>
          <a:xfrm>
            <a:off x="657468" y="2496632"/>
            <a:ext cx="10674163" cy="1257669"/>
          </a:xfrm>
        </p:spPr>
        <p:txBody>
          <a:bodyPr/>
          <a:lstStyle>
            <a:lvl1pPr>
              <a:defRPr sz="4800">
                <a:solidFill>
                  <a:schemeClr val="bg1"/>
                </a:solidFill>
              </a:defRPr>
            </a:lvl1pPr>
          </a:lstStyle>
          <a:p>
            <a:pPr lvl="0"/>
            <a:r>
              <a:rPr lang="en-US"/>
              <a:t>Click to edit Master text styles</a:t>
            </a:r>
          </a:p>
        </p:txBody>
      </p:sp>
      <p:sp>
        <p:nvSpPr>
          <p:cNvPr id="16" name="Text Placeholder 15">
            <a:extLst>
              <a:ext uri="{FF2B5EF4-FFF2-40B4-BE49-F238E27FC236}">
                <a16:creationId xmlns:a16="http://schemas.microsoft.com/office/drawing/2014/main" id="{DD9B119F-CE44-DD48-BC49-893091F2E274}"/>
              </a:ext>
            </a:extLst>
          </p:cNvPr>
          <p:cNvSpPr>
            <a:spLocks noGrp="1"/>
          </p:cNvSpPr>
          <p:nvPr>
            <p:ph type="body" sz="quarter" idx="13"/>
          </p:nvPr>
        </p:nvSpPr>
        <p:spPr>
          <a:xfrm>
            <a:off x="657468" y="4279119"/>
            <a:ext cx="10674163" cy="1270427"/>
          </a:xfrm>
        </p:spPr>
        <p:txBody>
          <a:bodyPr/>
          <a:lstStyle>
            <a:lvl1pPr>
              <a:defRPr sz="2400">
                <a:solidFill>
                  <a:schemeClr val="bg1"/>
                </a:solidFill>
              </a:defRPr>
            </a:lvl1pPr>
          </a:lstStyle>
          <a:p>
            <a:pPr lvl="0"/>
            <a:r>
              <a:rPr lang="en-US"/>
              <a:t>Click to edit Master text styles</a:t>
            </a:r>
          </a:p>
        </p:txBody>
      </p:sp>
      <p:sp>
        <p:nvSpPr>
          <p:cNvPr id="6" name="Slide Number Placeholder 9"/>
          <p:cNvSpPr>
            <a:spLocks noGrp="1"/>
          </p:cNvSpPr>
          <p:nvPr>
            <p:ph type="sldNum" sz="quarter" idx="11"/>
          </p:nvPr>
        </p:nvSpPr>
        <p:spPr>
          <a:xfrm>
            <a:off x="8918575" y="6319712"/>
            <a:ext cx="2743200" cy="173037"/>
          </a:xfrm>
        </p:spPr>
        <p:txBody>
          <a:bodyPr/>
          <a:lstStyle>
            <a:lvl1pPr>
              <a:defRPr>
                <a:solidFill>
                  <a:srgbClr val="EEF2EC"/>
                </a:solidFill>
                <a:latin typeface="+mn-lt"/>
              </a:defRPr>
            </a:lvl1pPr>
          </a:lstStyle>
          <a:p>
            <a:fld id="{4B8AB820-61DF-364A-B4AF-D19149734C14}" type="slidenum">
              <a:rPr lang="uk-UA" altLang="en-US" smtClean="0"/>
              <a:pPr/>
              <a:t>‹#›</a:t>
            </a:fld>
            <a:endParaRPr lang="uk-UA" altLang="en-US" dirty="0"/>
          </a:p>
        </p:txBody>
      </p:sp>
      <p:pic>
        <p:nvPicPr>
          <p:cNvPr id="12" name="Picture 11">
            <a:extLst>
              <a:ext uri="{FF2B5EF4-FFF2-40B4-BE49-F238E27FC236}">
                <a16:creationId xmlns:a16="http://schemas.microsoft.com/office/drawing/2014/main" id="{DA6D6DCA-FBDB-004A-B583-E53F842E18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pic>
        <p:nvPicPr>
          <p:cNvPr id="7" name="Picture 6">
            <a:extLst>
              <a:ext uri="{FF2B5EF4-FFF2-40B4-BE49-F238E27FC236}">
                <a16:creationId xmlns:a16="http://schemas.microsoft.com/office/drawing/2014/main" id="{2D8DA9CE-C65E-554B-8A64-051A0970874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sp>
        <p:nvSpPr>
          <p:cNvPr id="2" name="TextBox 1">
            <a:extLst>
              <a:ext uri="{FF2B5EF4-FFF2-40B4-BE49-F238E27FC236}">
                <a16:creationId xmlns:a16="http://schemas.microsoft.com/office/drawing/2014/main" id="{61547B2D-F692-1B47-A5E0-0120DBF90233}"/>
              </a:ext>
            </a:extLst>
          </p:cNvPr>
          <p:cNvSpPr txBox="1"/>
          <p:nvPr userDrawn="1"/>
        </p:nvSpPr>
        <p:spPr>
          <a:xfrm>
            <a:off x="4599709" y="775855"/>
            <a:ext cx="0" cy="0"/>
          </a:xfrm>
          <a:prstGeom prst="rect">
            <a:avLst/>
          </a:prstGeom>
        </p:spPr>
        <p:txBody>
          <a:bodyPr vert="horz" wrap="none" lIns="0" tIns="0" rIns="0" bIns="0" rtlCol="0" anchor="t" anchorCtr="0">
            <a:noAutofit/>
          </a:bodyPr>
          <a:lstStyle/>
          <a:p>
            <a:pPr algn="l"/>
            <a:endParaRPr lang="en-US" dirty="0">
              <a:latin typeface="+mn-lt"/>
            </a:endParaRPr>
          </a:p>
        </p:txBody>
      </p:sp>
    </p:spTree>
    <p:extLst>
      <p:ext uri="{BB962C8B-B14F-4D97-AF65-F5344CB8AC3E}">
        <p14:creationId xmlns:p14="http://schemas.microsoft.com/office/powerpoint/2010/main" val="1298939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Purple subsection divi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9"/>
          <p:cNvSpPr>
            <a:spLocks noGrp="1"/>
          </p:cNvSpPr>
          <p:nvPr>
            <p:ph type="sldNum" sz="quarter" idx="11"/>
          </p:nvPr>
        </p:nvSpPr>
        <p:spPr>
          <a:xfrm>
            <a:off x="8918575" y="6319712"/>
            <a:ext cx="2743200" cy="173037"/>
          </a:xfrm>
        </p:spPr>
        <p:txBody>
          <a:bodyPr/>
          <a:lstStyle>
            <a:lvl1pPr>
              <a:defRPr>
                <a:solidFill>
                  <a:srgbClr val="EEF2EC"/>
                </a:solidFill>
                <a:latin typeface="+mn-lt"/>
              </a:defRPr>
            </a:lvl1pPr>
          </a:lstStyle>
          <a:p>
            <a:fld id="{4B8AB820-61DF-364A-B4AF-D19149734C14}" type="slidenum">
              <a:rPr lang="uk-UA" altLang="en-US" smtClean="0"/>
              <a:pPr/>
              <a:t>‹#›</a:t>
            </a:fld>
            <a:endParaRPr lang="uk-UA" altLang="en-US" dirty="0"/>
          </a:p>
        </p:txBody>
      </p:sp>
      <p:pic>
        <p:nvPicPr>
          <p:cNvPr id="7" name="Picture 6">
            <a:extLst>
              <a:ext uri="{FF2B5EF4-FFF2-40B4-BE49-F238E27FC236}">
                <a16:creationId xmlns:a16="http://schemas.microsoft.com/office/drawing/2014/main" id="{3532B1A5-6A14-254F-BE42-6C3FA54CED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sp>
        <p:nvSpPr>
          <p:cNvPr id="9" name="Content Placeholder 13">
            <a:extLst>
              <a:ext uri="{FF2B5EF4-FFF2-40B4-BE49-F238E27FC236}">
                <a16:creationId xmlns:a16="http://schemas.microsoft.com/office/drawing/2014/main" id="{636301D7-52E9-B04A-9E1F-BEF4F06DF370}"/>
              </a:ext>
            </a:extLst>
          </p:cNvPr>
          <p:cNvSpPr>
            <a:spLocks noGrp="1"/>
          </p:cNvSpPr>
          <p:nvPr>
            <p:ph sz="quarter" idx="12"/>
          </p:nvPr>
        </p:nvSpPr>
        <p:spPr>
          <a:xfrm>
            <a:off x="657468" y="2496632"/>
            <a:ext cx="10674163" cy="1257669"/>
          </a:xfrm>
        </p:spPr>
        <p:txBody>
          <a:bodyPr/>
          <a:lstStyle>
            <a:lvl1pPr>
              <a:defRPr sz="4800">
                <a:solidFill>
                  <a:schemeClr val="bg1"/>
                </a:solidFill>
              </a:defRPr>
            </a:lvl1pPr>
          </a:lstStyle>
          <a:p>
            <a:pPr lvl="0"/>
            <a:r>
              <a:rPr lang="en-US"/>
              <a:t>Click to edit Master text styles</a:t>
            </a:r>
          </a:p>
        </p:txBody>
      </p:sp>
      <p:sp>
        <p:nvSpPr>
          <p:cNvPr id="10" name="Text Placeholder 15">
            <a:extLst>
              <a:ext uri="{FF2B5EF4-FFF2-40B4-BE49-F238E27FC236}">
                <a16:creationId xmlns:a16="http://schemas.microsoft.com/office/drawing/2014/main" id="{047CC902-F36B-694F-8354-9FC1AE02AC40}"/>
              </a:ext>
            </a:extLst>
          </p:cNvPr>
          <p:cNvSpPr>
            <a:spLocks noGrp="1"/>
          </p:cNvSpPr>
          <p:nvPr>
            <p:ph type="body" sz="quarter" idx="13"/>
          </p:nvPr>
        </p:nvSpPr>
        <p:spPr>
          <a:xfrm>
            <a:off x="657468" y="4279119"/>
            <a:ext cx="10674163" cy="1270427"/>
          </a:xfrm>
        </p:spPr>
        <p:txBody>
          <a:bodyPr/>
          <a:lstStyle>
            <a:lvl1pPr>
              <a:defRPr sz="2400">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CE58975-6055-0E42-A1E6-48A3C8D5063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spTree>
    <p:extLst>
      <p:ext uri="{BB962C8B-B14F-4D97-AF65-F5344CB8AC3E}">
        <p14:creationId xmlns:p14="http://schemas.microsoft.com/office/powerpoint/2010/main" val="13797060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Quote/statement dark blue">
    <p:bg>
      <p:bgPr>
        <a:solidFill>
          <a:schemeClr val="accent1"/>
        </a:solidFill>
        <a:effectLst/>
      </p:bgPr>
    </p:bg>
    <p:spTree>
      <p:nvGrpSpPr>
        <p:cNvPr id="1" name=""/>
        <p:cNvGrpSpPr/>
        <p:nvPr/>
      </p:nvGrpSpPr>
      <p:grpSpPr>
        <a:xfrm>
          <a:off x="0" y="0"/>
          <a:ext cx="0" cy="0"/>
          <a:chOff x="0" y="0"/>
          <a:chExt cx="0" cy="0"/>
        </a:xfrm>
      </p:grpSpPr>
      <p:sp>
        <p:nvSpPr>
          <p:cNvPr id="16" name="Content Placeholder 2"/>
          <p:cNvSpPr>
            <a:spLocks noGrp="1"/>
          </p:cNvSpPr>
          <p:nvPr>
            <p:ph idx="1" hasCustomPrompt="1"/>
          </p:nvPr>
        </p:nvSpPr>
        <p:spPr>
          <a:xfrm>
            <a:off x="842400" y="525600"/>
            <a:ext cx="10508400" cy="5572800"/>
          </a:xfrm>
          <a:prstGeom prst="rect">
            <a:avLst/>
          </a:prstGeom>
        </p:spPr>
        <p:txBody>
          <a:bodyPr anchor="ctr"/>
          <a:lstStyle>
            <a:lvl1pPr algn="ctr">
              <a:lnSpc>
                <a:spcPct val="110000"/>
              </a:lnSpc>
              <a:spcAft>
                <a:spcPts val="2000"/>
              </a:spcAft>
              <a:defRPr sz="3600" b="0" i="0" spc="50" baseline="0">
                <a:solidFill>
                  <a:schemeClr val="bg1"/>
                </a:solidFill>
                <a:latin typeface="+mn-lt"/>
                <a:ea typeface="Hind Medium" charset="0"/>
                <a:cs typeface="Hind Medium" charset="0"/>
              </a:defRPr>
            </a:lvl1pPr>
            <a:lvl2pPr algn="ctr">
              <a:lnSpc>
                <a:spcPct val="110000"/>
              </a:lnSpc>
              <a:defRPr b="0" i="0">
                <a:solidFill>
                  <a:schemeClr val="tx1"/>
                </a:solidFill>
                <a:latin typeface="Hind Medium" charset="0"/>
                <a:ea typeface="Hind Medium" charset="0"/>
                <a:cs typeface="Hind Medium" charset="0"/>
              </a:defRPr>
            </a:lvl2pPr>
            <a:lvl3pPr>
              <a:spcAft>
                <a:spcPts val="1500"/>
              </a:spcAft>
              <a:defRPr/>
            </a:lvl3pPr>
          </a:lstStyle>
          <a:p>
            <a:pPr lvl="0"/>
            <a:r>
              <a:rPr lang="en-US" dirty="0"/>
              <a:t>Click to edit Master text styles</a:t>
            </a:r>
          </a:p>
        </p:txBody>
      </p:sp>
      <p:sp>
        <p:nvSpPr>
          <p:cNvPr id="4" name="Slide Number Placeholder 9"/>
          <p:cNvSpPr>
            <a:spLocks noGrp="1"/>
          </p:cNvSpPr>
          <p:nvPr>
            <p:ph type="sldNum" sz="quarter" idx="11"/>
          </p:nvPr>
        </p:nvSpPr>
        <p:spPr/>
        <p:txBody>
          <a:bodyPr/>
          <a:lstStyle>
            <a:lvl1pPr>
              <a:defRPr/>
            </a:lvl1pPr>
          </a:lstStyle>
          <a:p>
            <a:fld id="{260074F2-1090-0744-858A-D1BB34EE7CED}" type="slidenum">
              <a:rPr lang="uk-UA" altLang="en-US" smtClean="0"/>
              <a:pPr/>
              <a:t>‹#›</a:t>
            </a:fld>
            <a:endParaRPr lang="uk-UA" altLang="en-US" dirty="0"/>
          </a:p>
        </p:txBody>
      </p:sp>
      <p:pic>
        <p:nvPicPr>
          <p:cNvPr id="5" name="Picture 4">
            <a:extLst>
              <a:ext uri="{FF2B5EF4-FFF2-40B4-BE49-F238E27FC236}">
                <a16:creationId xmlns:a16="http://schemas.microsoft.com/office/drawing/2014/main" id="{9DEBC99C-6509-4245-A1DE-BC02DCF1A9D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pic>
        <p:nvPicPr>
          <p:cNvPr id="6" name="Picture 5">
            <a:extLst>
              <a:ext uri="{FF2B5EF4-FFF2-40B4-BE49-F238E27FC236}">
                <a16:creationId xmlns:a16="http://schemas.microsoft.com/office/drawing/2014/main" id="{36457777-F7A9-734E-8A50-454CF734B87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spTree>
    <p:extLst>
      <p:ext uri="{BB962C8B-B14F-4D97-AF65-F5344CB8AC3E}">
        <p14:creationId xmlns:p14="http://schemas.microsoft.com/office/powerpoint/2010/main" val="33678588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Quote/statement blue">
    <p:bg>
      <p:bgPr>
        <a:solidFill>
          <a:schemeClr val="tx2"/>
        </a:solidFill>
        <a:effectLst/>
      </p:bgPr>
    </p:bg>
    <p:spTree>
      <p:nvGrpSpPr>
        <p:cNvPr id="1" name=""/>
        <p:cNvGrpSpPr/>
        <p:nvPr/>
      </p:nvGrpSpPr>
      <p:grpSpPr>
        <a:xfrm>
          <a:off x="0" y="0"/>
          <a:ext cx="0" cy="0"/>
          <a:chOff x="0" y="0"/>
          <a:chExt cx="0" cy="0"/>
        </a:xfrm>
      </p:grpSpPr>
      <p:sp>
        <p:nvSpPr>
          <p:cNvPr id="16" name="Content Placeholder 2"/>
          <p:cNvSpPr>
            <a:spLocks noGrp="1"/>
          </p:cNvSpPr>
          <p:nvPr>
            <p:ph idx="1" hasCustomPrompt="1"/>
          </p:nvPr>
        </p:nvSpPr>
        <p:spPr>
          <a:xfrm>
            <a:off x="842400" y="525600"/>
            <a:ext cx="10508400" cy="5572800"/>
          </a:xfrm>
          <a:prstGeom prst="rect">
            <a:avLst/>
          </a:prstGeom>
        </p:spPr>
        <p:txBody>
          <a:bodyPr anchor="ctr"/>
          <a:lstStyle>
            <a:lvl1pPr algn="ctr">
              <a:lnSpc>
                <a:spcPct val="110000"/>
              </a:lnSpc>
              <a:spcAft>
                <a:spcPts val="2000"/>
              </a:spcAft>
              <a:defRPr sz="3600" b="0" i="0" spc="50" baseline="0">
                <a:solidFill>
                  <a:schemeClr val="bg1"/>
                </a:solidFill>
                <a:latin typeface="+mn-lt"/>
                <a:ea typeface="Hind Medium" charset="0"/>
                <a:cs typeface="Hind Medium" charset="0"/>
              </a:defRPr>
            </a:lvl1pPr>
            <a:lvl2pPr algn="ctr">
              <a:lnSpc>
                <a:spcPct val="110000"/>
              </a:lnSpc>
              <a:defRPr b="0" i="0">
                <a:solidFill>
                  <a:schemeClr val="tx1"/>
                </a:solidFill>
                <a:latin typeface="Hind Medium" charset="0"/>
                <a:ea typeface="Hind Medium" charset="0"/>
                <a:cs typeface="Hind Medium" charset="0"/>
              </a:defRPr>
            </a:lvl2pPr>
            <a:lvl3pPr>
              <a:spcAft>
                <a:spcPts val="1500"/>
              </a:spcAft>
              <a:defRPr/>
            </a:lvl3pPr>
          </a:lstStyle>
          <a:p>
            <a:pPr lvl="0"/>
            <a:r>
              <a:rPr lang="en-US" dirty="0"/>
              <a:t>Click to edit Master text styles</a:t>
            </a:r>
          </a:p>
        </p:txBody>
      </p:sp>
      <p:sp>
        <p:nvSpPr>
          <p:cNvPr id="4" name="Slide Number Placeholder 9"/>
          <p:cNvSpPr>
            <a:spLocks noGrp="1"/>
          </p:cNvSpPr>
          <p:nvPr>
            <p:ph type="sldNum" sz="quarter" idx="11"/>
          </p:nvPr>
        </p:nvSpPr>
        <p:spPr/>
        <p:txBody>
          <a:bodyPr/>
          <a:lstStyle>
            <a:lvl1pPr>
              <a:defRPr>
                <a:solidFill>
                  <a:schemeClr val="bg1"/>
                </a:solidFill>
              </a:defRPr>
            </a:lvl1pPr>
          </a:lstStyle>
          <a:p>
            <a:fld id="{260074F2-1090-0744-858A-D1BB34EE7CED}" type="slidenum">
              <a:rPr lang="uk-UA" altLang="en-US" smtClean="0"/>
              <a:pPr/>
              <a:t>‹#›</a:t>
            </a:fld>
            <a:endParaRPr lang="uk-UA" altLang="en-US" dirty="0"/>
          </a:p>
        </p:txBody>
      </p:sp>
      <p:pic>
        <p:nvPicPr>
          <p:cNvPr id="5" name="Picture 4">
            <a:extLst>
              <a:ext uri="{FF2B5EF4-FFF2-40B4-BE49-F238E27FC236}">
                <a16:creationId xmlns:a16="http://schemas.microsoft.com/office/drawing/2014/main" id="{9DEBC99C-6509-4245-A1DE-BC02DCF1A9D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pic>
        <p:nvPicPr>
          <p:cNvPr id="6" name="Picture 5">
            <a:extLst>
              <a:ext uri="{FF2B5EF4-FFF2-40B4-BE49-F238E27FC236}">
                <a16:creationId xmlns:a16="http://schemas.microsoft.com/office/drawing/2014/main" id="{A154FC0F-4BBE-8A46-AA48-FD2D3C4038A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spTree>
    <p:extLst>
      <p:ext uri="{BB962C8B-B14F-4D97-AF65-F5344CB8AC3E}">
        <p14:creationId xmlns:p14="http://schemas.microsoft.com/office/powerpoint/2010/main" val="13960952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ote/statement neutral">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7A2CAB-423C-244D-B2F1-77AB92D82EE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098"/>
          <a:stretch/>
        </p:blipFill>
        <p:spPr>
          <a:xfrm>
            <a:off x="533250" y="6073258"/>
            <a:ext cx="398841" cy="443162"/>
          </a:xfrm>
          <a:prstGeom prst="rect">
            <a:avLst/>
          </a:prstGeom>
        </p:spPr>
      </p:pic>
      <p:sp>
        <p:nvSpPr>
          <p:cNvPr id="16" name="Content Placeholder 2"/>
          <p:cNvSpPr>
            <a:spLocks noGrp="1"/>
          </p:cNvSpPr>
          <p:nvPr>
            <p:ph idx="1" hasCustomPrompt="1"/>
          </p:nvPr>
        </p:nvSpPr>
        <p:spPr>
          <a:xfrm>
            <a:off x="842400" y="525600"/>
            <a:ext cx="10508400" cy="5572800"/>
          </a:xfrm>
        </p:spPr>
        <p:txBody>
          <a:bodyPr anchor="ctr"/>
          <a:lstStyle>
            <a:lvl1pPr algn="ctr">
              <a:lnSpc>
                <a:spcPct val="110000"/>
              </a:lnSpc>
              <a:spcAft>
                <a:spcPts val="2000"/>
              </a:spcAft>
              <a:defRPr sz="3600" b="0" i="0" spc="50" baseline="0">
                <a:solidFill>
                  <a:schemeClr val="tx1"/>
                </a:solidFill>
                <a:latin typeface="+mn-lt"/>
                <a:ea typeface="Hind Medium" charset="0"/>
                <a:cs typeface="Hind Medium" charset="0"/>
              </a:defRPr>
            </a:lvl1pPr>
            <a:lvl2pPr algn="ctr">
              <a:lnSpc>
                <a:spcPct val="110000"/>
              </a:lnSpc>
              <a:defRPr b="0" i="0">
                <a:solidFill>
                  <a:schemeClr val="tx1"/>
                </a:solidFill>
                <a:latin typeface="Hind Medium" charset="0"/>
                <a:ea typeface="Hind Medium" charset="0"/>
                <a:cs typeface="Hind Medium" charset="0"/>
              </a:defRPr>
            </a:lvl2pPr>
            <a:lvl3pPr>
              <a:spcAft>
                <a:spcPts val="1500"/>
              </a:spcAft>
              <a:defRPr/>
            </a:lvl3pPr>
          </a:lstStyle>
          <a:p>
            <a:pPr lvl="0"/>
            <a:r>
              <a:rPr lang="en-US" dirty="0"/>
              <a:t>Click to edit Master text styles</a:t>
            </a:r>
          </a:p>
        </p:txBody>
      </p:sp>
      <p:sp>
        <p:nvSpPr>
          <p:cNvPr id="4" name="Slide Number Placeholder 9"/>
          <p:cNvSpPr>
            <a:spLocks noGrp="1"/>
          </p:cNvSpPr>
          <p:nvPr>
            <p:ph type="sldNum" sz="quarter" idx="11"/>
          </p:nvPr>
        </p:nvSpPr>
        <p:spPr/>
        <p:txBody>
          <a:bodyPr/>
          <a:lstStyle>
            <a:lvl1pPr>
              <a:defRPr/>
            </a:lvl1pPr>
          </a:lstStyle>
          <a:p>
            <a:fld id="{979123C2-1881-0343-8E3B-58B10FD51CF2}" type="slidenum">
              <a:rPr lang="uk-UA" altLang="en-US" smtClean="0"/>
              <a:pPr/>
              <a:t>‹#›</a:t>
            </a:fld>
            <a:endParaRPr lang="uk-UA" altLang="en-US" dirty="0"/>
          </a:p>
        </p:txBody>
      </p:sp>
      <p:pic>
        <p:nvPicPr>
          <p:cNvPr id="5" name="Picture 4">
            <a:extLst>
              <a:ext uri="{FF2B5EF4-FFF2-40B4-BE49-F238E27FC236}">
                <a16:creationId xmlns:a16="http://schemas.microsoft.com/office/drawing/2014/main" id="{9EBD519B-58FE-7045-B541-B662E72C946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098"/>
          <a:stretch/>
        </p:blipFill>
        <p:spPr>
          <a:xfrm>
            <a:off x="533250" y="6073258"/>
            <a:ext cx="398841" cy="443162"/>
          </a:xfrm>
          <a:prstGeom prst="rect">
            <a:avLst/>
          </a:prstGeom>
        </p:spPr>
      </p:pic>
    </p:spTree>
    <p:extLst>
      <p:ext uri="{BB962C8B-B14F-4D97-AF65-F5344CB8AC3E}">
        <p14:creationId xmlns:p14="http://schemas.microsoft.com/office/powerpoint/2010/main" val="14885871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 column – Text on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3F4742C-3423-7949-B1F4-F60E6C7D62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
        <p:nvSpPr>
          <p:cNvPr id="2" name="Title 1"/>
          <p:cNvSpPr>
            <a:spLocks noGrp="1"/>
          </p:cNvSpPr>
          <p:nvPr>
            <p:ph type="title"/>
          </p:nvPr>
        </p:nvSpPr>
        <p:spPr>
          <a:xfrm>
            <a:off x="540976" y="567101"/>
            <a:ext cx="11121296" cy="537799"/>
          </a:xfrm>
        </p:spPr>
        <p:txBody>
          <a:bodyPr/>
          <a:lstStyle>
            <a:lvl1pPr>
              <a:defRPr sz="3600">
                <a:latin typeface="+mn-lt"/>
              </a:defRPr>
            </a:lvl1pPr>
          </a:lstStyle>
          <a:p>
            <a:r>
              <a:rPr lang="en-US"/>
              <a:t>Click to edit Master title style</a:t>
            </a:r>
            <a:endParaRPr lang="en-GB" dirty="0"/>
          </a:p>
        </p:txBody>
      </p:sp>
      <p:sp>
        <p:nvSpPr>
          <p:cNvPr id="6" name="Slide Number Placeholder 9"/>
          <p:cNvSpPr>
            <a:spLocks noGrp="1"/>
          </p:cNvSpPr>
          <p:nvPr>
            <p:ph type="sldNum" sz="quarter" idx="15"/>
          </p:nvPr>
        </p:nvSpPr>
        <p:spPr/>
        <p:txBody>
          <a:bodyPr/>
          <a:lstStyle>
            <a:lvl1pPr>
              <a:defRPr>
                <a:latin typeface="+mn-lt"/>
              </a:defRPr>
            </a:lvl1pPr>
          </a:lstStyle>
          <a:p>
            <a:fld id="{9EE1D23A-55C4-7542-8A1B-C225D7430AAE}" type="slidenum">
              <a:rPr lang="uk-UA" altLang="en-US" smtClean="0"/>
              <a:pPr/>
              <a:t>‹#›</a:t>
            </a:fld>
            <a:endParaRPr lang="uk-UA" altLang="en-US" dirty="0"/>
          </a:p>
        </p:txBody>
      </p:sp>
      <p:sp>
        <p:nvSpPr>
          <p:cNvPr id="11" name="Content Placeholder 10">
            <a:extLst>
              <a:ext uri="{FF2B5EF4-FFF2-40B4-BE49-F238E27FC236}">
                <a16:creationId xmlns:a16="http://schemas.microsoft.com/office/drawing/2014/main" id="{8CA4919E-257E-3E4C-A7BC-E72C38256DFA}"/>
              </a:ext>
            </a:extLst>
          </p:cNvPr>
          <p:cNvSpPr>
            <a:spLocks noGrp="1"/>
          </p:cNvSpPr>
          <p:nvPr>
            <p:ph sz="quarter" idx="16"/>
          </p:nvPr>
        </p:nvSpPr>
        <p:spPr>
          <a:xfrm>
            <a:off x="539999" y="1561539"/>
            <a:ext cx="11121775" cy="3794231"/>
          </a:xfrm>
        </p:spPr>
        <p:txBody>
          <a:bodyPr/>
          <a:lstStyle>
            <a:lvl1pPr>
              <a:defRPr>
                <a:latin typeface="+mn-lt"/>
              </a:defRPr>
            </a:lvl1pPr>
            <a:lvl2pPr marL="342900" indent="-342900">
              <a:buFont typeface="Arial" panose="020B0604020202020204" pitchFamily="34" charset="0"/>
              <a:buChar char="•"/>
              <a:defRPr sz="2000">
                <a:latin typeface="+mn-lt"/>
              </a:defRPr>
            </a:lvl2pPr>
            <a:lvl3pPr marL="0" indent="0">
              <a:buFont typeface="Arial" panose="020B0604020202020204" pitchFamily="34" charset="0"/>
              <a:buNone/>
              <a:defRPr sz="2400">
                <a:latin typeface="+mn-lt"/>
              </a:defRPr>
            </a:lvl3pPr>
            <a:lvl4pPr marL="322725" indent="0">
              <a:buFont typeface="Arial" panose="020B0604020202020204" pitchFamily="34" charset="0"/>
              <a:buNone/>
              <a:defRPr sz="2400">
                <a:latin typeface="+mn-lt"/>
              </a:defRPr>
            </a:lvl4pPr>
            <a:lvl5pPr marL="917625" indent="-342900">
              <a:buFont typeface="Arial" panose="020B0604020202020204" pitchFamily="34" charset="0"/>
              <a:buChar char="•"/>
              <a:defRPr sz="2000">
                <a:latin typeface="+mn-lt"/>
              </a:defRPr>
            </a:lvl5pPr>
          </a:lstStyle>
          <a:p>
            <a:pPr lvl="0"/>
            <a:r>
              <a:rPr lang="en-US"/>
              <a:t>Click to edit Master text styles</a:t>
            </a:r>
          </a:p>
          <a:p>
            <a:pPr lvl="1"/>
            <a:r>
              <a:rPr lang="en-US"/>
              <a:t>Second level</a:t>
            </a:r>
          </a:p>
          <a:p>
            <a:pPr lvl="2"/>
            <a:r>
              <a:rPr lang="en-US"/>
              <a:t>Third level</a:t>
            </a:r>
          </a:p>
        </p:txBody>
      </p:sp>
      <p:pic>
        <p:nvPicPr>
          <p:cNvPr id="7" name="Picture 6">
            <a:extLst>
              <a:ext uri="{FF2B5EF4-FFF2-40B4-BE49-F238E27FC236}">
                <a16:creationId xmlns:a16="http://schemas.microsoft.com/office/drawing/2014/main" id="{DDDD25D2-98BA-4640-AEBE-7D3DC65532B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Tree>
    <p:extLst>
      <p:ext uri="{BB962C8B-B14F-4D97-AF65-F5344CB8AC3E}">
        <p14:creationId xmlns:p14="http://schemas.microsoft.com/office/powerpoint/2010/main" val="38848088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lumn – Text only">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575899"/>
          </a:xfrm>
        </p:spPr>
        <p:txBody>
          <a:bodyPr/>
          <a:lstStyle>
            <a:lvl1pPr>
              <a:defRPr sz="3600">
                <a:latin typeface="+mn-lt"/>
              </a:defRPr>
            </a:lvl1pPr>
          </a:lstStyle>
          <a:p>
            <a:r>
              <a:rPr lang="en-US"/>
              <a:t>Click to edit Master title style</a:t>
            </a:r>
            <a:endParaRPr lang="en-GB" dirty="0"/>
          </a:p>
        </p:txBody>
      </p:sp>
      <p:sp>
        <p:nvSpPr>
          <p:cNvPr id="8" name="Slide Number Placeholder 9"/>
          <p:cNvSpPr>
            <a:spLocks noGrp="1"/>
          </p:cNvSpPr>
          <p:nvPr>
            <p:ph type="sldNum" sz="quarter" idx="19"/>
          </p:nvPr>
        </p:nvSpPr>
        <p:spPr/>
        <p:txBody>
          <a:bodyPr/>
          <a:lstStyle>
            <a:lvl1pPr>
              <a:defRPr>
                <a:latin typeface="+mn-lt"/>
              </a:defRPr>
            </a:lvl1pPr>
          </a:lstStyle>
          <a:p>
            <a:fld id="{761E0F2E-4DC0-BB41-853A-E92710F05ADB}" type="slidenum">
              <a:rPr lang="uk-UA" altLang="en-US" smtClean="0"/>
              <a:pPr/>
              <a:t>‹#›</a:t>
            </a:fld>
            <a:endParaRPr lang="uk-UA" altLang="en-US" dirty="0"/>
          </a:p>
        </p:txBody>
      </p:sp>
      <p:pic>
        <p:nvPicPr>
          <p:cNvPr id="9" name="Picture 8">
            <a:extLst>
              <a:ext uri="{FF2B5EF4-FFF2-40B4-BE49-F238E27FC236}">
                <a16:creationId xmlns:a16="http://schemas.microsoft.com/office/drawing/2014/main" id="{B1184992-DE5F-AE4E-8953-0419E81233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
        <p:nvSpPr>
          <p:cNvPr id="4" name="Content Placeholder 3">
            <a:extLst>
              <a:ext uri="{FF2B5EF4-FFF2-40B4-BE49-F238E27FC236}">
                <a16:creationId xmlns:a16="http://schemas.microsoft.com/office/drawing/2014/main" id="{6B833BE1-6811-6B49-A06C-D7586D344D4A}"/>
              </a:ext>
            </a:extLst>
          </p:cNvPr>
          <p:cNvSpPr>
            <a:spLocks noGrp="1"/>
          </p:cNvSpPr>
          <p:nvPr>
            <p:ph sz="quarter" idx="20"/>
          </p:nvPr>
        </p:nvSpPr>
        <p:spPr>
          <a:xfrm>
            <a:off x="539999" y="1561539"/>
            <a:ext cx="5462197" cy="347186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11" name="Content Placeholder 3">
            <a:extLst>
              <a:ext uri="{FF2B5EF4-FFF2-40B4-BE49-F238E27FC236}">
                <a16:creationId xmlns:a16="http://schemas.microsoft.com/office/drawing/2014/main" id="{92A25F25-D63E-4049-8ABF-087ACC05BA7E}"/>
              </a:ext>
            </a:extLst>
          </p:cNvPr>
          <p:cNvSpPr>
            <a:spLocks noGrp="1"/>
          </p:cNvSpPr>
          <p:nvPr>
            <p:ph sz="quarter" idx="21"/>
          </p:nvPr>
        </p:nvSpPr>
        <p:spPr>
          <a:xfrm>
            <a:off x="6230183" y="1561539"/>
            <a:ext cx="5462197" cy="3471862"/>
          </a:xfrm>
        </p:spPr>
        <p:txBody>
          <a:bodyPr/>
          <a:lstStyle>
            <a:lvl1pPr>
              <a:defRPr>
                <a:latin typeface="+mn-lt"/>
              </a:defRPr>
            </a:lvl1pPr>
            <a:lvl2pPr>
              <a:defRPr>
                <a:latin typeface="+mn-lt"/>
              </a:defRPr>
            </a:lvl2pPr>
            <a:lvl3pPr marL="0" indent="0">
              <a:buNone/>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pic>
        <p:nvPicPr>
          <p:cNvPr id="7" name="Picture 6">
            <a:extLst>
              <a:ext uri="{FF2B5EF4-FFF2-40B4-BE49-F238E27FC236}">
                <a16:creationId xmlns:a16="http://schemas.microsoft.com/office/drawing/2014/main" id="{5081D21C-E96F-964C-997B-F8CCDF3B485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Tree>
    <p:extLst>
      <p:ext uri="{BB962C8B-B14F-4D97-AF65-F5344CB8AC3E}">
        <p14:creationId xmlns:p14="http://schemas.microsoft.com/office/powerpoint/2010/main" val="14855219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 + large image">
    <p:spTree>
      <p:nvGrpSpPr>
        <p:cNvPr id="1" name=""/>
        <p:cNvGrpSpPr/>
        <p:nvPr/>
      </p:nvGrpSpPr>
      <p:grpSpPr>
        <a:xfrm>
          <a:off x="0" y="0"/>
          <a:ext cx="0" cy="0"/>
          <a:chOff x="0" y="0"/>
          <a:chExt cx="0" cy="0"/>
        </a:xfrm>
      </p:grpSpPr>
      <p:sp>
        <p:nvSpPr>
          <p:cNvPr id="5" name="Picture Placeholder 4"/>
          <p:cNvSpPr>
            <a:spLocks noGrp="1"/>
          </p:cNvSpPr>
          <p:nvPr>
            <p:ph type="pic" sz="quarter" idx="19"/>
          </p:nvPr>
        </p:nvSpPr>
        <p:spPr>
          <a:xfrm>
            <a:off x="6168855" y="0"/>
            <a:ext cx="6023145" cy="6857999"/>
          </a:xfrm>
        </p:spPr>
        <p:txBody>
          <a:bodyPr/>
          <a:lstStyle>
            <a:lvl1pPr>
              <a:defRPr sz="1800">
                <a:latin typeface="+mn-lt"/>
              </a:defRPr>
            </a:lvl1pPr>
          </a:lstStyle>
          <a:p>
            <a:pPr lvl="0"/>
            <a:r>
              <a:rPr lang="en-US" noProof="0"/>
              <a:t>Click icon to add picture</a:t>
            </a:r>
            <a:endParaRPr lang="en-GB" noProof="0" dirty="0"/>
          </a:p>
        </p:txBody>
      </p:sp>
      <p:sp>
        <p:nvSpPr>
          <p:cNvPr id="2" name="Title 1"/>
          <p:cNvSpPr>
            <a:spLocks noGrp="1"/>
          </p:cNvSpPr>
          <p:nvPr>
            <p:ph type="title"/>
          </p:nvPr>
        </p:nvSpPr>
        <p:spPr>
          <a:xfrm>
            <a:off x="540977" y="567101"/>
            <a:ext cx="5483696" cy="1112409"/>
          </a:xfrm>
        </p:spPr>
        <p:txBody>
          <a:bodyPr rIns="0"/>
          <a:lstStyle>
            <a:lvl1pPr>
              <a:defRPr sz="3600">
                <a:latin typeface="+mn-lt"/>
              </a:defRPr>
            </a:lvl1pPr>
          </a:lstStyle>
          <a:p>
            <a:r>
              <a:rPr lang="en-US"/>
              <a:t>Click to edit Master title style</a:t>
            </a:r>
            <a:endParaRPr lang="en-GB" dirty="0"/>
          </a:p>
        </p:txBody>
      </p:sp>
      <p:sp>
        <p:nvSpPr>
          <p:cNvPr id="9" name="Slide Number Placeholder 9"/>
          <p:cNvSpPr>
            <a:spLocks noGrp="1"/>
          </p:cNvSpPr>
          <p:nvPr>
            <p:ph type="sldNum" sz="quarter" idx="21"/>
          </p:nvPr>
        </p:nvSpPr>
        <p:spPr/>
        <p:txBody>
          <a:bodyPr/>
          <a:lstStyle>
            <a:lvl1pPr>
              <a:defRPr>
                <a:latin typeface="+mn-lt"/>
              </a:defRPr>
            </a:lvl1pPr>
          </a:lstStyle>
          <a:p>
            <a:fld id="{C2CDEF37-006E-254D-A210-0434C0C6BB13}" type="slidenum">
              <a:rPr lang="uk-UA" altLang="en-US" smtClean="0"/>
              <a:pPr/>
              <a:t>‹#›</a:t>
            </a:fld>
            <a:endParaRPr lang="uk-UA" altLang="en-US" dirty="0"/>
          </a:p>
        </p:txBody>
      </p:sp>
      <p:pic>
        <p:nvPicPr>
          <p:cNvPr id="10" name="Picture 9">
            <a:extLst>
              <a:ext uri="{FF2B5EF4-FFF2-40B4-BE49-F238E27FC236}">
                <a16:creationId xmlns:a16="http://schemas.microsoft.com/office/drawing/2014/main" id="{6880E653-EDCB-D944-9700-4552D49A7DB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
        <p:nvSpPr>
          <p:cNvPr id="12" name="Content Placeholder 10">
            <a:extLst>
              <a:ext uri="{FF2B5EF4-FFF2-40B4-BE49-F238E27FC236}">
                <a16:creationId xmlns:a16="http://schemas.microsoft.com/office/drawing/2014/main" id="{B7B6A5FC-A416-9F4E-B9E2-24F68C3786CB}"/>
              </a:ext>
            </a:extLst>
          </p:cNvPr>
          <p:cNvSpPr>
            <a:spLocks noGrp="1"/>
          </p:cNvSpPr>
          <p:nvPr>
            <p:ph sz="quarter" idx="16"/>
          </p:nvPr>
        </p:nvSpPr>
        <p:spPr>
          <a:xfrm>
            <a:off x="540000" y="1561539"/>
            <a:ext cx="5484674" cy="379423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pic>
        <p:nvPicPr>
          <p:cNvPr id="7" name="Picture 6">
            <a:extLst>
              <a:ext uri="{FF2B5EF4-FFF2-40B4-BE49-F238E27FC236}">
                <a16:creationId xmlns:a16="http://schemas.microsoft.com/office/drawing/2014/main" id="{2307BC87-7DEB-B642-93B2-3463715EDDB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Tree>
    <p:extLst>
      <p:ext uri="{BB962C8B-B14F-4D97-AF65-F5344CB8AC3E}">
        <p14:creationId xmlns:p14="http://schemas.microsoft.com/office/powerpoint/2010/main" val="1556362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lumn – Chart">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613999"/>
          </a:xfrm>
        </p:spPr>
        <p:txBody>
          <a:bodyPr/>
          <a:lstStyle>
            <a:lvl1pPr>
              <a:defRPr sz="3600">
                <a:latin typeface="+mn-lt"/>
              </a:defRPr>
            </a:lvl1pPr>
          </a:lstStyle>
          <a:p>
            <a:r>
              <a:rPr lang="en-US"/>
              <a:t>Click to edit Master title style</a:t>
            </a:r>
            <a:endParaRPr lang="en-GB" dirty="0"/>
          </a:p>
        </p:txBody>
      </p:sp>
      <p:sp>
        <p:nvSpPr>
          <p:cNvPr id="5" name="Text Placeholder 4"/>
          <p:cNvSpPr>
            <a:spLocks noGrp="1"/>
          </p:cNvSpPr>
          <p:nvPr>
            <p:ph type="body" sz="quarter" idx="14"/>
          </p:nvPr>
        </p:nvSpPr>
        <p:spPr>
          <a:xfrm>
            <a:off x="533249" y="1774405"/>
            <a:ext cx="2662877" cy="3666146"/>
          </a:xfrm>
          <a:solidFill>
            <a:srgbClr val="FFFFFF"/>
          </a:solidFill>
        </p:spPr>
        <p:txBody>
          <a:bodyPr tIns="864000"/>
          <a:lstStyle>
            <a:lvl1pPr algn="ctr">
              <a:lnSpc>
                <a:spcPct val="115000"/>
              </a:lnSpc>
              <a:spcAft>
                <a:spcPts val="3200"/>
              </a:spcAft>
              <a:defRPr sz="2800" spc="0">
                <a:solidFill>
                  <a:schemeClr val="tx2"/>
                </a:solidFill>
                <a:latin typeface="+mn-lt"/>
                <a:ea typeface="Verdana" panose="020B0604030504040204" pitchFamily="34" charset="0"/>
                <a:cs typeface="Verdana" panose="020B0604030504040204" pitchFamily="34" charset="0"/>
              </a:defRPr>
            </a:lvl1pPr>
            <a:lvl2pPr marL="0" indent="0" algn="ctr">
              <a:lnSpc>
                <a:spcPct val="115000"/>
              </a:lnSpc>
              <a:buNone/>
              <a:defRPr sz="1800" spc="0">
                <a:latin typeface="+mn-lt"/>
                <a:ea typeface="Verdana" panose="020B0604030504040204" pitchFamily="34" charset="0"/>
                <a:cs typeface="Verdana" panose="020B0604030504040204" pitchFamily="34" charset="0"/>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12" name="Text Placeholder 4"/>
          <p:cNvSpPr>
            <a:spLocks noGrp="1"/>
          </p:cNvSpPr>
          <p:nvPr>
            <p:ph type="body" sz="quarter" idx="15"/>
          </p:nvPr>
        </p:nvSpPr>
        <p:spPr>
          <a:xfrm>
            <a:off x="3355298" y="1774405"/>
            <a:ext cx="2662877" cy="3666146"/>
          </a:xfrm>
          <a:solidFill>
            <a:srgbClr val="FFFFFF"/>
          </a:solidFill>
        </p:spPr>
        <p:txBody>
          <a:bodyPr tIns="864000"/>
          <a:lstStyle>
            <a:lvl1pPr algn="ctr">
              <a:lnSpc>
                <a:spcPct val="115000"/>
              </a:lnSpc>
              <a:spcAft>
                <a:spcPts val="3200"/>
              </a:spcAft>
              <a:defRPr sz="2800" spc="0">
                <a:solidFill>
                  <a:schemeClr val="tx2"/>
                </a:solidFill>
                <a:latin typeface="+mn-lt"/>
                <a:ea typeface="Verdana" panose="020B0604030504040204" pitchFamily="34" charset="0"/>
                <a:cs typeface="Verdana" panose="020B0604030504040204" pitchFamily="34" charset="0"/>
              </a:defRPr>
            </a:lvl1pPr>
            <a:lvl2pPr marL="0" indent="0" algn="ctr">
              <a:lnSpc>
                <a:spcPct val="115000"/>
              </a:lnSpc>
              <a:buNone/>
              <a:defRPr sz="1800" spc="0">
                <a:latin typeface="+mn-lt"/>
                <a:ea typeface="Verdana" panose="020B0604030504040204" pitchFamily="34" charset="0"/>
                <a:cs typeface="Verdana" panose="020B0604030504040204" pitchFamily="34" charset="0"/>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13" name="Text Placeholder 4"/>
          <p:cNvSpPr>
            <a:spLocks noGrp="1"/>
          </p:cNvSpPr>
          <p:nvPr>
            <p:ph type="body" sz="quarter" idx="16"/>
          </p:nvPr>
        </p:nvSpPr>
        <p:spPr>
          <a:xfrm>
            <a:off x="6177347" y="1774405"/>
            <a:ext cx="2662877" cy="3666146"/>
          </a:xfrm>
          <a:solidFill>
            <a:schemeClr val="accent2"/>
          </a:solidFill>
        </p:spPr>
        <p:txBody>
          <a:bodyPr tIns="864000"/>
          <a:lstStyle>
            <a:lvl1pPr algn="ctr">
              <a:lnSpc>
                <a:spcPct val="115000"/>
              </a:lnSpc>
              <a:spcAft>
                <a:spcPts val="3200"/>
              </a:spcAft>
              <a:defRPr sz="2800" spc="0">
                <a:solidFill>
                  <a:srgbClr val="FFFFFF"/>
                </a:solidFill>
                <a:latin typeface="+mn-lt"/>
                <a:ea typeface="Verdana" panose="020B0604030504040204" pitchFamily="34" charset="0"/>
                <a:cs typeface="Verdana" panose="020B0604030504040204" pitchFamily="34" charset="0"/>
              </a:defRPr>
            </a:lvl1pPr>
            <a:lvl2pPr marL="0" indent="0" algn="ctr">
              <a:lnSpc>
                <a:spcPct val="115000"/>
              </a:lnSpc>
              <a:buNone/>
              <a:defRPr sz="1800" spc="0">
                <a:solidFill>
                  <a:srgbClr val="FFFFFF"/>
                </a:solidFill>
                <a:latin typeface="+mn-lt"/>
                <a:ea typeface="Verdana" panose="020B0604030504040204" pitchFamily="34" charset="0"/>
                <a:cs typeface="Verdana" panose="020B0604030504040204" pitchFamily="34" charset="0"/>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14" name="Text Placeholder 4"/>
          <p:cNvSpPr>
            <a:spLocks noGrp="1"/>
          </p:cNvSpPr>
          <p:nvPr>
            <p:ph type="body" sz="quarter" idx="17"/>
          </p:nvPr>
        </p:nvSpPr>
        <p:spPr>
          <a:xfrm>
            <a:off x="8999395" y="1774405"/>
            <a:ext cx="2662877" cy="3666146"/>
          </a:xfrm>
          <a:solidFill>
            <a:srgbClr val="FFFFFF"/>
          </a:solidFill>
        </p:spPr>
        <p:txBody>
          <a:bodyPr tIns="864000"/>
          <a:lstStyle>
            <a:lvl1pPr algn="ctr">
              <a:lnSpc>
                <a:spcPct val="115000"/>
              </a:lnSpc>
              <a:spcAft>
                <a:spcPts val="3200"/>
              </a:spcAft>
              <a:defRPr sz="2800" spc="0">
                <a:solidFill>
                  <a:schemeClr val="tx2"/>
                </a:solidFill>
                <a:latin typeface="+mn-lt"/>
                <a:ea typeface="Verdana" panose="020B0604030504040204" pitchFamily="34" charset="0"/>
                <a:cs typeface="Verdana" panose="020B0604030504040204" pitchFamily="34" charset="0"/>
              </a:defRPr>
            </a:lvl1pPr>
            <a:lvl2pPr marL="0" indent="0" algn="ctr">
              <a:lnSpc>
                <a:spcPct val="115000"/>
              </a:lnSpc>
              <a:buNone/>
              <a:defRPr sz="1800" spc="0">
                <a:latin typeface="+mn-lt"/>
                <a:ea typeface="Verdana" panose="020B0604030504040204" pitchFamily="34" charset="0"/>
                <a:cs typeface="Verdana" panose="020B0604030504040204" pitchFamily="34" charset="0"/>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9" name="Slide Number Placeholder 9"/>
          <p:cNvSpPr>
            <a:spLocks noGrp="1"/>
          </p:cNvSpPr>
          <p:nvPr>
            <p:ph type="sldNum" sz="quarter" idx="19"/>
          </p:nvPr>
        </p:nvSpPr>
        <p:spPr/>
        <p:txBody>
          <a:bodyPr/>
          <a:lstStyle>
            <a:lvl1pPr>
              <a:defRPr>
                <a:latin typeface="+mn-lt"/>
              </a:defRPr>
            </a:lvl1pPr>
          </a:lstStyle>
          <a:p>
            <a:fld id="{82834A66-9ED4-4C45-923A-E517812884FA}" type="slidenum">
              <a:rPr lang="uk-UA" altLang="en-US" smtClean="0"/>
              <a:pPr/>
              <a:t>‹#›</a:t>
            </a:fld>
            <a:endParaRPr lang="uk-UA" altLang="en-US" dirty="0"/>
          </a:p>
        </p:txBody>
      </p:sp>
      <p:pic>
        <p:nvPicPr>
          <p:cNvPr id="10" name="Picture 9">
            <a:extLst>
              <a:ext uri="{FF2B5EF4-FFF2-40B4-BE49-F238E27FC236}">
                <a16:creationId xmlns:a16="http://schemas.microsoft.com/office/drawing/2014/main" id="{7C6941BA-3BB8-F545-916D-C298D433CA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pic>
        <p:nvPicPr>
          <p:cNvPr id="11" name="Picture 10">
            <a:extLst>
              <a:ext uri="{FF2B5EF4-FFF2-40B4-BE49-F238E27FC236}">
                <a16:creationId xmlns:a16="http://schemas.microsoft.com/office/drawing/2014/main" id="{6239C2D8-030D-F340-A998-64840D6A03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Tree>
    <p:extLst>
      <p:ext uri="{BB962C8B-B14F-4D97-AF65-F5344CB8AC3E}">
        <p14:creationId xmlns:p14="http://schemas.microsoft.com/office/powerpoint/2010/main" val="8760150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 page with logo">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537799"/>
          </a:xfrm>
        </p:spPr>
        <p:txBody>
          <a:bodyPr rIns="0"/>
          <a:lstStyle>
            <a:lvl1pPr>
              <a:defRPr sz="3600">
                <a:latin typeface="+mn-lt"/>
              </a:defRPr>
            </a:lvl1pPr>
          </a:lstStyle>
          <a:p>
            <a:r>
              <a:rPr lang="en-US" noProof="0"/>
              <a:t>Click to edit Master title style</a:t>
            </a:r>
            <a:endParaRPr lang="en-GB" noProof="0" dirty="0"/>
          </a:p>
        </p:txBody>
      </p:sp>
      <p:sp>
        <p:nvSpPr>
          <p:cNvPr id="5" name="Slide Number Placeholder 9"/>
          <p:cNvSpPr>
            <a:spLocks noGrp="1"/>
          </p:cNvSpPr>
          <p:nvPr>
            <p:ph type="sldNum" sz="quarter" idx="11"/>
          </p:nvPr>
        </p:nvSpPr>
        <p:spPr/>
        <p:txBody>
          <a:bodyPr/>
          <a:lstStyle>
            <a:lvl1pPr>
              <a:defRPr>
                <a:latin typeface="+mn-lt"/>
              </a:defRPr>
            </a:lvl1pPr>
          </a:lstStyle>
          <a:p>
            <a:fld id="{F49E1E4A-834C-074E-9FF0-961A1F8067B6}" type="slidenum">
              <a:rPr lang="en-GB" altLang="en-US" smtClean="0"/>
              <a:pPr/>
              <a:t>‹#›</a:t>
            </a:fld>
            <a:endParaRPr lang="en-GB" altLang="en-US" dirty="0"/>
          </a:p>
        </p:txBody>
      </p:sp>
      <p:pic>
        <p:nvPicPr>
          <p:cNvPr id="7" name="Picture 6">
            <a:extLst>
              <a:ext uri="{FF2B5EF4-FFF2-40B4-BE49-F238E27FC236}">
                <a16:creationId xmlns:a16="http://schemas.microsoft.com/office/drawing/2014/main" id="{6578E331-C208-F04B-BBF6-8B9B1572F3D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pic>
        <p:nvPicPr>
          <p:cNvPr id="6" name="Picture 5">
            <a:extLst>
              <a:ext uri="{FF2B5EF4-FFF2-40B4-BE49-F238E27FC236}">
                <a16:creationId xmlns:a16="http://schemas.microsoft.com/office/drawing/2014/main" id="{D0D2D23E-A801-294A-90E0-3E31C6713F8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Tree>
    <p:extLst>
      <p:ext uri="{BB962C8B-B14F-4D97-AF65-F5344CB8AC3E}">
        <p14:creationId xmlns:p14="http://schemas.microsoft.com/office/powerpoint/2010/main" val="21122630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age">
    <p:spTree>
      <p:nvGrpSpPr>
        <p:cNvPr id="1" name=""/>
        <p:cNvGrpSpPr/>
        <p:nvPr/>
      </p:nvGrpSpPr>
      <p:grpSpPr>
        <a:xfrm>
          <a:off x="0" y="0"/>
          <a:ext cx="0" cy="0"/>
          <a:chOff x="0" y="0"/>
          <a:chExt cx="0" cy="0"/>
        </a:xfrm>
      </p:grpSpPr>
      <p:sp>
        <p:nvSpPr>
          <p:cNvPr id="2" name="Slide Number Placeholder 9">
            <a:extLst>
              <a:ext uri="{FF2B5EF4-FFF2-40B4-BE49-F238E27FC236}">
                <a16:creationId xmlns:a16="http://schemas.microsoft.com/office/drawing/2014/main" id="{8BBEADCF-3C5A-694F-B0C0-373DD45754AD}"/>
              </a:ext>
            </a:extLst>
          </p:cNvPr>
          <p:cNvSpPr>
            <a:spLocks noGrp="1"/>
          </p:cNvSpPr>
          <p:nvPr>
            <p:ph type="sldNum" sz="quarter" idx="11"/>
          </p:nvPr>
        </p:nvSpPr>
        <p:spPr>
          <a:xfrm>
            <a:off x="8918575" y="6342063"/>
            <a:ext cx="2743200" cy="173037"/>
          </a:xfrm>
        </p:spPr>
        <p:txBody>
          <a:bodyPr/>
          <a:lstStyle>
            <a:lvl1pPr>
              <a:defRPr>
                <a:latin typeface="+mn-lt"/>
              </a:defRPr>
            </a:lvl1pPr>
          </a:lstStyle>
          <a:p>
            <a:fld id="{F49E1E4A-834C-074E-9FF0-961A1F8067B6}" type="slidenum">
              <a:rPr lang="en-GB" altLang="en-US" smtClean="0"/>
              <a:pPr/>
              <a:t>‹#›</a:t>
            </a:fld>
            <a:endParaRPr lang="en-GB" altLang="en-US" dirty="0"/>
          </a:p>
        </p:txBody>
      </p:sp>
    </p:spTree>
    <p:extLst>
      <p:ext uri="{BB962C8B-B14F-4D97-AF65-F5344CB8AC3E}">
        <p14:creationId xmlns:p14="http://schemas.microsoft.com/office/powerpoint/2010/main" val="35293724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hank you">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F3DBE98B-FE50-F04F-823B-E4424AE1859F}"/>
              </a:ext>
            </a:extLst>
          </p:cNvPr>
          <p:cNvSpPr txBox="1">
            <a:spLocks/>
          </p:cNvSpPr>
          <p:nvPr/>
        </p:nvSpPr>
        <p:spPr>
          <a:xfrm>
            <a:off x="540000" y="2281238"/>
            <a:ext cx="9001125" cy="929935"/>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dirty="0">
                <a:latin typeface="+mn-lt"/>
              </a:rPr>
              <a:t>Thank you.</a:t>
            </a:r>
          </a:p>
        </p:txBody>
      </p:sp>
      <p:sp>
        <p:nvSpPr>
          <p:cNvPr id="11" name="Text Placeholder 9">
            <a:extLst>
              <a:ext uri="{FF2B5EF4-FFF2-40B4-BE49-F238E27FC236}">
                <a16:creationId xmlns:a16="http://schemas.microsoft.com/office/drawing/2014/main" id="{EB3629A0-1FAA-2946-AC93-9905CFBF9E08}"/>
              </a:ext>
            </a:extLst>
          </p:cNvPr>
          <p:cNvSpPr>
            <a:spLocks noGrp="1"/>
          </p:cNvSpPr>
          <p:nvPr>
            <p:ph type="body" sz="quarter" idx="10" hasCustomPrompt="1"/>
          </p:nvPr>
        </p:nvSpPr>
        <p:spPr>
          <a:xfrm>
            <a:off x="540000" y="3785938"/>
            <a:ext cx="4097551" cy="962525"/>
          </a:xfrm>
        </p:spPr>
        <p:txBody>
          <a:bodyPr/>
          <a:lstStyle>
            <a:lvl1pPr marL="0" indent="0">
              <a:lnSpc>
                <a:spcPct val="117000"/>
              </a:lnSpc>
              <a:spcAft>
                <a:spcPts val="600"/>
              </a:spcAft>
              <a:buFont typeface="Arial" charset="0"/>
              <a:buNone/>
              <a:defRPr sz="1500">
                <a:solidFill>
                  <a:srgbClr val="EEF2EC"/>
                </a:solidFill>
                <a:latin typeface="+mn-lt"/>
              </a:defRPr>
            </a:lvl1pPr>
            <a:lvl2pPr marL="0" indent="0">
              <a:lnSpc>
                <a:spcPct val="117000"/>
              </a:lnSpc>
              <a:spcAft>
                <a:spcPts val="600"/>
              </a:spcAft>
              <a:buFont typeface="Arial" charset="0"/>
              <a:buNone/>
              <a:defRPr sz="1500">
                <a:solidFill>
                  <a:schemeClr val="bg1"/>
                </a:solidFill>
                <a:latin typeface="+mn-lt"/>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13" name="Text Placeholder 65">
            <a:extLst>
              <a:ext uri="{FF2B5EF4-FFF2-40B4-BE49-F238E27FC236}">
                <a16:creationId xmlns:a16="http://schemas.microsoft.com/office/drawing/2014/main" id="{A1994E8F-A5A0-5F49-AAA6-5D6FD39E2E74}"/>
              </a:ext>
            </a:extLst>
          </p:cNvPr>
          <p:cNvSpPr txBox="1">
            <a:spLocks/>
          </p:cNvSpPr>
          <p:nvPr/>
        </p:nvSpPr>
        <p:spPr>
          <a:xfrm>
            <a:off x="540000" y="6179971"/>
            <a:ext cx="1812925" cy="525629"/>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sz="1600" dirty="0" err="1">
                <a:latin typeface="+mn-lt"/>
              </a:rPr>
              <a:t>manrs.org</a:t>
            </a:r>
            <a:endParaRPr lang="en-GB" sz="1600" dirty="0">
              <a:latin typeface="+mn-lt"/>
            </a:endParaRPr>
          </a:p>
        </p:txBody>
      </p:sp>
      <p:sp>
        <p:nvSpPr>
          <p:cNvPr id="6" name="Title 4">
            <a:extLst>
              <a:ext uri="{FF2B5EF4-FFF2-40B4-BE49-F238E27FC236}">
                <a16:creationId xmlns:a16="http://schemas.microsoft.com/office/drawing/2014/main" id="{02E463AE-0311-6748-B929-2F310DF18F01}"/>
              </a:ext>
            </a:extLst>
          </p:cNvPr>
          <p:cNvSpPr txBox="1">
            <a:spLocks/>
          </p:cNvSpPr>
          <p:nvPr userDrawn="1"/>
        </p:nvSpPr>
        <p:spPr>
          <a:xfrm>
            <a:off x="540000" y="2281238"/>
            <a:ext cx="9001125" cy="929935"/>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dirty="0">
                <a:latin typeface="+mn-lt"/>
              </a:rPr>
              <a:t>Thank you.</a:t>
            </a:r>
          </a:p>
        </p:txBody>
      </p:sp>
      <p:sp>
        <p:nvSpPr>
          <p:cNvPr id="8" name="Text Placeholder 65">
            <a:extLst>
              <a:ext uri="{FF2B5EF4-FFF2-40B4-BE49-F238E27FC236}">
                <a16:creationId xmlns:a16="http://schemas.microsoft.com/office/drawing/2014/main" id="{8096134B-9459-AA47-A616-005338C9ACFF}"/>
              </a:ext>
            </a:extLst>
          </p:cNvPr>
          <p:cNvSpPr txBox="1">
            <a:spLocks/>
          </p:cNvSpPr>
          <p:nvPr userDrawn="1"/>
        </p:nvSpPr>
        <p:spPr>
          <a:xfrm>
            <a:off x="540000" y="6179971"/>
            <a:ext cx="1812925" cy="525629"/>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sz="1600" dirty="0" err="1">
                <a:latin typeface="+mn-lt"/>
              </a:rPr>
              <a:t>manrs.org</a:t>
            </a:r>
            <a:endParaRPr lang="en-GB" sz="1600" dirty="0">
              <a:latin typeface="+mn-lt"/>
            </a:endParaRPr>
          </a:p>
        </p:txBody>
      </p:sp>
    </p:spTree>
    <p:extLst>
      <p:ext uri="{BB962C8B-B14F-4D97-AF65-F5344CB8AC3E}">
        <p14:creationId xmlns:p14="http://schemas.microsoft.com/office/powerpoint/2010/main" val="15245904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Get involve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F3DBE98B-FE50-F04F-823B-E4424AE1859F}"/>
              </a:ext>
            </a:extLst>
          </p:cNvPr>
          <p:cNvSpPr txBox="1">
            <a:spLocks/>
          </p:cNvSpPr>
          <p:nvPr/>
        </p:nvSpPr>
        <p:spPr>
          <a:xfrm>
            <a:off x="540000" y="2281238"/>
            <a:ext cx="9001125" cy="931730"/>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dirty="0">
                <a:latin typeface="+mn-lt"/>
              </a:rPr>
              <a:t>Get involved.</a:t>
            </a:r>
          </a:p>
        </p:txBody>
      </p:sp>
      <p:sp>
        <p:nvSpPr>
          <p:cNvPr id="11" name="Text Placeholder 9">
            <a:extLst>
              <a:ext uri="{FF2B5EF4-FFF2-40B4-BE49-F238E27FC236}">
                <a16:creationId xmlns:a16="http://schemas.microsoft.com/office/drawing/2014/main" id="{EB3629A0-1FAA-2946-AC93-9905CFBF9E08}"/>
              </a:ext>
            </a:extLst>
          </p:cNvPr>
          <p:cNvSpPr>
            <a:spLocks noGrp="1"/>
          </p:cNvSpPr>
          <p:nvPr>
            <p:ph type="body" sz="quarter" idx="10" hasCustomPrompt="1"/>
          </p:nvPr>
        </p:nvSpPr>
        <p:spPr>
          <a:xfrm>
            <a:off x="540000" y="3785938"/>
            <a:ext cx="4097551" cy="962525"/>
          </a:xfrm>
        </p:spPr>
        <p:txBody>
          <a:bodyPr/>
          <a:lstStyle>
            <a:lvl1pPr marL="0" indent="0">
              <a:lnSpc>
                <a:spcPct val="117000"/>
              </a:lnSpc>
              <a:spcAft>
                <a:spcPts val="600"/>
              </a:spcAft>
              <a:buFont typeface="Arial" charset="0"/>
              <a:buNone/>
              <a:defRPr sz="1500">
                <a:solidFill>
                  <a:srgbClr val="EEF2EC"/>
                </a:solidFill>
                <a:latin typeface="+mn-lt"/>
              </a:defRPr>
            </a:lvl1pPr>
            <a:lvl2pPr marL="0" indent="0">
              <a:lnSpc>
                <a:spcPct val="117000"/>
              </a:lnSpc>
              <a:spcAft>
                <a:spcPts val="600"/>
              </a:spcAft>
              <a:buFont typeface="Arial" charset="0"/>
              <a:buNone/>
              <a:defRPr sz="1500">
                <a:solidFill>
                  <a:schemeClr val="bg1"/>
                </a:solidFill>
                <a:latin typeface="+mn-lt"/>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13" name="Text Placeholder 65">
            <a:extLst>
              <a:ext uri="{FF2B5EF4-FFF2-40B4-BE49-F238E27FC236}">
                <a16:creationId xmlns:a16="http://schemas.microsoft.com/office/drawing/2014/main" id="{A1994E8F-A5A0-5F49-AAA6-5D6FD39E2E74}"/>
              </a:ext>
            </a:extLst>
          </p:cNvPr>
          <p:cNvSpPr txBox="1">
            <a:spLocks/>
          </p:cNvSpPr>
          <p:nvPr/>
        </p:nvSpPr>
        <p:spPr>
          <a:xfrm>
            <a:off x="540000" y="6179971"/>
            <a:ext cx="1812925" cy="525629"/>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sz="1600" dirty="0" err="1">
                <a:latin typeface="+mn-lt"/>
              </a:rPr>
              <a:t>manrs.org</a:t>
            </a:r>
            <a:endParaRPr lang="en-GB" sz="1600" dirty="0">
              <a:latin typeface="+mn-lt"/>
            </a:endParaRPr>
          </a:p>
        </p:txBody>
      </p:sp>
      <p:sp>
        <p:nvSpPr>
          <p:cNvPr id="6" name="Title 4">
            <a:extLst>
              <a:ext uri="{FF2B5EF4-FFF2-40B4-BE49-F238E27FC236}">
                <a16:creationId xmlns:a16="http://schemas.microsoft.com/office/drawing/2014/main" id="{D54615A6-0BC5-5F41-A301-A528D3C4AAF8}"/>
              </a:ext>
            </a:extLst>
          </p:cNvPr>
          <p:cNvSpPr txBox="1">
            <a:spLocks/>
          </p:cNvSpPr>
          <p:nvPr userDrawn="1"/>
        </p:nvSpPr>
        <p:spPr>
          <a:xfrm>
            <a:off x="540000" y="2281238"/>
            <a:ext cx="9001125" cy="931730"/>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dirty="0">
                <a:latin typeface="+mn-lt"/>
              </a:rPr>
              <a:t>Get involved.</a:t>
            </a:r>
          </a:p>
        </p:txBody>
      </p:sp>
      <p:sp>
        <p:nvSpPr>
          <p:cNvPr id="8" name="Text Placeholder 65">
            <a:extLst>
              <a:ext uri="{FF2B5EF4-FFF2-40B4-BE49-F238E27FC236}">
                <a16:creationId xmlns:a16="http://schemas.microsoft.com/office/drawing/2014/main" id="{03EAA165-F31F-DA43-A712-79B82AA296D5}"/>
              </a:ext>
            </a:extLst>
          </p:cNvPr>
          <p:cNvSpPr txBox="1">
            <a:spLocks/>
          </p:cNvSpPr>
          <p:nvPr userDrawn="1"/>
        </p:nvSpPr>
        <p:spPr>
          <a:xfrm>
            <a:off x="540000" y="6179971"/>
            <a:ext cx="1812925" cy="525629"/>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sz="1600" dirty="0" err="1">
                <a:latin typeface="+mn-lt"/>
              </a:rPr>
              <a:t>manrs.org</a:t>
            </a:r>
            <a:endParaRPr lang="en-GB" sz="1600" dirty="0">
              <a:latin typeface="+mn-lt"/>
            </a:endParaRPr>
          </a:p>
        </p:txBody>
      </p:sp>
    </p:spTree>
    <p:extLst>
      <p:ext uri="{BB962C8B-B14F-4D97-AF65-F5344CB8AC3E}">
        <p14:creationId xmlns:p14="http://schemas.microsoft.com/office/powerpoint/2010/main" val="8015244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 column – Text only – Blue template">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537799"/>
          </a:xfrm>
        </p:spPr>
        <p:txBody>
          <a:bodyPr/>
          <a:lstStyle>
            <a:lvl1pPr>
              <a:defRPr sz="3000"/>
            </a:lvl1pPr>
          </a:lstStyle>
          <a:p>
            <a:r>
              <a:rPr lang="en-US"/>
              <a:t>Click to edit Master title style</a:t>
            </a:r>
            <a:endParaRPr lang="en-GB" dirty="0"/>
          </a:p>
        </p:txBody>
      </p:sp>
      <p:sp>
        <p:nvSpPr>
          <p:cNvPr id="3" name="Content Placeholder 2"/>
          <p:cNvSpPr>
            <a:spLocks noGrp="1"/>
          </p:cNvSpPr>
          <p:nvPr>
            <p:ph idx="1"/>
          </p:nvPr>
        </p:nvSpPr>
        <p:spPr>
          <a:xfrm>
            <a:off x="540000" y="1548400"/>
            <a:ext cx="11122272"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9"/>
          <p:cNvSpPr>
            <a:spLocks noGrp="1"/>
          </p:cNvSpPr>
          <p:nvPr>
            <p:ph type="sldNum" sz="quarter" idx="15"/>
          </p:nvPr>
        </p:nvSpPr>
        <p:spPr/>
        <p:txBody>
          <a:bodyPr/>
          <a:lstStyle>
            <a:lvl1pPr>
              <a:defRPr/>
            </a:lvl1pPr>
          </a:lstStyle>
          <a:p>
            <a:fld id="{9EE1D23A-55C4-7542-8A1B-C225D7430AAE}" type="slidenum">
              <a:rPr lang="uk-UA" altLang="en-US"/>
              <a:pPr/>
              <a:t>‹#›</a:t>
            </a:fld>
            <a:endParaRPr lang="uk-UA" altLang="en-US" dirty="0"/>
          </a:p>
        </p:txBody>
      </p:sp>
      <p:pic>
        <p:nvPicPr>
          <p:cNvPr id="5" name="Picture 4">
            <a:extLst>
              <a:ext uri="{FF2B5EF4-FFF2-40B4-BE49-F238E27FC236}">
                <a16:creationId xmlns:a16="http://schemas.microsoft.com/office/drawing/2014/main" id="{98369B70-C3A8-114F-B75F-40B269198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1400" y="6207795"/>
            <a:ext cx="457200" cy="368046"/>
          </a:xfrm>
          <a:prstGeom prst="rect">
            <a:avLst/>
          </a:prstGeom>
        </p:spPr>
      </p:pic>
    </p:spTree>
    <p:extLst>
      <p:ext uri="{BB962C8B-B14F-4D97-AF65-F5344CB8AC3E}">
        <p14:creationId xmlns:p14="http://schemas.microsoft.com/office/powerpoint/2010/main" val="40750690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4D62B78-4118-4F90-ADB6-C738423865C4}" type="slidenum">
              <a:rPr lang="en-US" smtClean="0"/>
              <a:t>‹#›</a:t>
            </a:fld>
            <a:endParaRPr lang="en-US"/>
          </a:p>
        </p:txBody>
      </p:sp>
    </p:spTree>
    <p:extLst>
      <p:ext uri="{BB962C8B-B14F-4D97-AF65-F5344CB8AC3E}">
        <p14:creationId xmlns:p14="http://schemas.microsoft.com/office/powerpoint/2010/main" val="3997166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022 Picture with Caption">
    <p:spTree>
      <p:nvGrpSpPr>
        <p:cNvPr id="1" name=""/>
        <p:cNvGrpSpPr/>
        <p:nvPr/>
      </p:nvGrpSpPr>
      <p:grpSpPr>
        <a:xfrm>
          <a:off x="0" y="0"/>
          <a:ext cx="0" cy="0"/>
          <a:chOff x="0" y="0"/>
          <a:chExt cx="0" cy="0"/>
        </a:xfrm>
      </p:grpSpPr>
      <p:sp>
        <p:nvSpPr>
          <p:cNvPr id="13" name="Slide Number">
            <a:extLst>
              <a:ext uri="{FF2B5EF4-FFF2-40B4-BE49-F238E27FC236}">
                <a16:creationId xmlns:a16="http://schemas.microsoft.com/office/drawing/2014/main" id="{B04A428A-CB40-9B4A-BC0D-90E12859CDB7}"/>
              </a:ext>
            </a:extLst>
          </p:cNvPr>
          <p:cNvSpPr>
            <a:spLocks noGrp="1"/>
          </p:cNvSpPr>
          <p:nvPr>
            <p:ph type="sldNum" sz="quarter" idx="11"/>
          </p:nvPr>
        </p:nvSpPr>
        <p:spPr>
          <a:xfrm>
            <a:off x="8856920" y="6191770"/>
            <a:ext cx="2743200" cy="365125"/>
          </a:xfrm>
        </p:spPr>
        <p:txBody>
          <a:bodyPr/>
          <a:lstStyle>
            <a:lvl1pPr>
              <a:defRPr>
                <a:solidFill>
                  <a:schemeClr val="tx1"/>
                </a:solidFill>
              </a:defRPr>
            </a:lvl1pPr>
          </a:lstStyle>
          <a:p>
            <a:fld id="{F4C3A41F-A775-1140-95F7-087AA6C6EBC6}" type="slidenum">
              <a:rPr lang="en-GB" altLang="en-US" noProof="0" smtClean="0"/>
              <a:pPr/>
              <a:t>‹#›</a:t>
            </a:fld>
            <a:endParaRPr lang="en-GB" altLang="en-US" noProof="0" dirty="0"/>
          </a:p>
        </p:txBody>
      </p:sp>
      <p:sp>
        <p:nvSpPr>
          <p:cNvPr id="3" name="Picture Placeholder">
            <a:extLst>
              <a:ext uri="{FF2B5EF4-FFF2-40B4-BE49-F238E27FC236}">
                <a16:creationId xmlns:a16="http://schemas.microsoft.com/office/drawing/2014/main" id="{1004C492-DDD5-E14C-8F97-9F57C2F76282}"/>
              </a:ext>
            </a:extLst>
          </p:cNvPr>
          <p:cNvSpPr>
            <a:spLocks noGrp="1"/>
          </p:cNvSpPr>
          <p:nvPr>
            <p:ph type="pic" idx="1"/>
          </p:nvPr>
        </p:nvSpPr>
        <p:spPr>
          <a:xfrm>
            <a:off x="6305106" y="0"/>
            <a:ext cx="5886893"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Main Content">
            <a:extLst>
              <a:ext uri="{FF2B5EF4-FFF2-40B4-BE49-F238E27FC236}">
                <a16:creationId xmlns:a16="http://schemas.microsoft.com/office/drawing/2014/main" id="{822E8AE2-50D4-754F-844E-C2D1E259E67D}"/>
              </a:ext>
            </a:extLst>
          </p:cNvPr>
          <p:cNvSpPr>
            <a:spLocks noGrp="1"/>
          </p:cNvSpPr>
          <p:nvPr>
            <p:ph sz="quarter" idx="12"/>
          </p:nvPr>
        </p:nvSpPr>
        <p:spPr>
          <a:xfrm>
            <a:off x="548640" y="1389380"/>
            <a:ext cx="5564373" cy="4708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a:extLst>
              <a:ext uri="{FF2B5EF4-FFF2-40B4-BE49-F238E27FC236}">
                <a16:creationId xmlns:a16="http://schemas.microsoft.com/office/drawing/2014/main" id="{CD902B53-9D84-C24C-93E5-6DA34EE3DC51}"/>
              </a:ext>
            </a:extLst>
          </p:cNvPr>
          <p:cNvSpPr>
            <a:spLocks noGrp="1"/>
          </p:cNvSpPr>
          <p:nvPr>
            <p:ph type="title"/>
          </p:nvPr>
        </p:nvSpPr>
        <p:spPr>
          <a:xfrm>
            <a:off x="540771" y="566739"/>
            <a:ext cx="5564373" cy="563042"/>
          </a:xfrm>
        </p:spPr>
        <p:txBody>
          <a:bodyPr/>
          <a:lstStyle/>
          <a:p>
            <a:r>
              <a:rPr lang="en-US"/>
              <a:t>Click to edit Master title style</a:t>
            </a:r>
            <a:endParaRPr lang="en-US" dirty="0"/>
          </a:p>
        </p:txBody>
      </p:sp>
    </p:spTree>
    <p:extLst>
      <p:ext uri="{BB962C8B-B14F-4D97-AF65-F5344CB8AC3E}">
        <p14:creationId xmlns:p14="http://schemas.microsoft.com/office/powerpoint/2010/main" val="6280097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338" y="566738"/>
            <a:ext cx="11109600" cy="783035"/>
          </a:xfrm>
          <a:prstGeom prst="rect">
            <a:avLst/>
          </a:prstGeom>
        </p:spPr>
        <p:txBody>
          <a:bodyPr vert="horz" wrap="square" lIns="0" tIns="0" rIns="0" bIns="0" rtlCol="0" anchor="t" anchorCtr="0">
            <a:noAutofit/>
          </a:bodyPr>
          <a:lstStyle/>
          <a:p>
            <a:r>
              <a:rPr lang="en-US" noProof="0"/>
              <a:t>Click to edit Master title style</a:t>
            </a:r>
            <a:endParaRPr lang="en-GB" noProof="0" dirty="0"/>
          </a:p>
        </p:txBody>
      </p:sp>
      <p:sp>
        <p:nvSpPr>
          <p:cNvPr id="3" name="Text Placeholder 2"/>
          <p:cNvSpPr>
            <a:spLocks noGrp="1"/>
          </p:cNvSpPr>
          <p:nvPr>
            <p:ph type="body" idx="1"/>
          </p:nvPr>
        </p:nvSpPr>
        <p:spPr>
          <a:xfrm>
            <a:off x="539750" y="1548400"/>
            <a:ext cx="11109600" cy="3598862"/>
          </a:xfrm>
          <a:prstGeom prst="rect">
            <a:avLst/>
          </a:prstGeom>
        </p:spPr>
        <p:txBody>
          <a:bodyPr vert="horz" lIns="0" tIns="0" rIns="0" bIns="0" rtlCol="0" anchor="t" anchorCtr="0">
            <a:noAutofit/>
          </a:bodyPr>
          <a:lstStyle/>
          <a:p>
            <a:pPr lvl="0"/>
            <a:r>
              <a:rPr lang="en-US" noProof="0" dirty="0"/>
              <a:t>Click to edit Master text styles</a:t>
            </a:r>
          </a:p>
          <a:p>
            <a:pPr lvl="1"/>
            <a:r>
              <a:rPr lang="en-US" noProof="0" dirty="0"/>
              <a:t>Second level</a:t>
            </a:r>
          </a:p>
          <a:p>
            <a:pPr lvl="4"/>
            <a:r>
              <a:rPr lang="en-US" noProof="0" dirty="0"/>
              <a:t>Third level</a:t>
            </a:r>
          </a:p>
        </p:txBody>
      </p:sp>
      <p:sp>
        <p:nvSpPr>
          <p:cNvPr id="10" name="Slide Number Placeholder 9"/>
          <p:cNvSpPr>
            <a:spLocks noGrp="1"/>
          </p:cNvSpPr>
          <p:nvPr>
            <p:ph type="sldNum" sz="quarter" idx="4"/>
          </p:nvPr>
        </p:nvSpPr>
        <p:spPr>
          <a:xfrm>
            <a:off x="8918575" y="6342063"/>
            <a:ext cx="2743200" cy="173037"/>
          </a:xfrm>
          <a:prstGeom prst="rect">
            <a:avLst/>
          </a:prstGeom>
        </p:spPr>
        <p:txBody>
          <a:bodyPr vert="horz" wrap="square" lIns="0" tIns="0" rIns="0" bIns="0" numCol="1" anchor="t" anchorCtr="0" compatLnSpc="1">
            <a:prstTxWarp prst="textNoShape">
              <a:avLst/>
            </a:prstTxWarp>
          </a:bodyPr>
          <a:lstStyle>
            <a:lvl1pPr algn="r">
              <a:defRPr sz="1000"/>
            </a:lvl1pPr>
          </a:lstStyle>
          <a:p>
            <a:fld id="{F4C3A41F-A775-1140-95F7-087AA6C6EBC6}" type="slidenum">
              <a:rPr lang="en-GB" altLang="en-US" noProof="0" smtClean="0"/>
              <a:pPr/>
              <a:t>‹#›</a:t>
            </a:fld>
            <a:endParaRPr lang="en-GB" altLang="en-US" noProof="0" dirty="0"/>
          </a:p>
        </p:txBody>
      </p:sp>
    </p:spTree>
    <p:extLst>
      <p:ext uri="{BB962C8B-B14F-4D97-AF65-F5344CB8AC3E}">
        <p14:creationId xmlns:p14="http://schemas.microsoft.com/office/powerpoint/2010/main" val="59427911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l" rtl="0" eaLnBrk="1" fontAlgn="base" hangingPunct="1">
        <a:lnSpc>
          <a:spcPct val="106000"/>
        </a:lnSpc>
        <a:spcBef>
          <a:spcPct val="0"/>
        </a:spcBef>
        <a:spcAft>
          <a:spcPct val="0"/>
        </a:spcAft>
        <a:defRPr sz="3600" b="0" i="0" kern="1200" spc="20">
          <a:solidFill>
            <a:schemeClr val="tx2"/>
          </a:solidFill>
          <a:latin typeface="+mn-lt"/>
          <a:ea typeface="Verdana" panose="020B0604030504040204" pitchFamily="34" charset="0"/>
          <a:cs typeface="Verdana" panose="020B0604030504040204" pitchFamily="34" charset="0"/>
        </a:defRPr>
      </a:lvl1pPr>
      <a:lvl2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2pPr>
      <a:lvl3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3pPr>
      <a:lvl4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4pPr>
      <a:lvl5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5pPr>
      <a:lvl6pPr marL="4572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6pPr>
      <a:lvl7pPr marL="9144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7pPr>
      <a:lvl8pPr marL="13716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8pPr>
      <a:lvl9pPr marL="18288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9pPr>
    </p:titleStyle>
    <p:bodyStyle>
      <a:lvl1pPr algn="l" rtl="0" eaLnBrk="1" fontAlgn="base" hangingPunct="1">
        <a:lnSpc>
          <a:spcPct val="100000"/>
        </a:lnSpc>
        <a:spcBef>
          <a:spcPct val="0"/>
        </a:spcBef>
        <a:spcAft>
          <a:spcPts val="2400"/>
        </a:spcAft>
        <a:buFont typeface="Arial" charset="0"/>
        <a:defRPr sz="2400" kern="1200" spc="20">
          <a:solidFill>
            <a:schemeClr val="tx1"/>
          </a:solidFill>
          <a:latin typeface="+mn-lt"/>
          <a:ea typeface="Verdana" panose="020B0604030504040204" pitchFamily="34" charset="0"/>
          <a:cs typeface="Verdana" panose="020B0604030504040204" pitchFamily="34" charset="0"/>
        </a:defRPr>
      </a:lvl1pPr>
      <a:lvl2pPr marL="342900" indent="-342900" algn="l" rtl="0" eaLnBrk="1" fontAlgn="base" hangingPunct="1">
        <a:lnSpc>
          <a:spcPct val="100000"/>
        </a:lnSpc>
        <a:spcBef>
          <a:spcPct val="0"/>
        </a:spcBef>
        <a:spcAft>
          <a:spcPts val="600"/>
        </a:spcAft>
        <a:buFont typeface="Arial" panose="020B0604020202020204" pitchFamily="34" charset="0"/>
        <a:buChar char="•"/>
        <a:defRPr sz="2000" kern="1200" spc="20">
          <a:solidFill>
            <a:schemeClr val="tx1"/>
          </a:solidFill>
          <a:latin typeface="+mn-lt"/>
          <a:ea typeface="Verdana" panose="020B0604030504040204" pitchFamily="34" charset="0"/>
          <a:cs typeface="Verdana" panose="020B0604030504040204" pitchFamily="34" charset="0"/>
        </a:defRPr>
      </a:lvl2pPr>
      <a:lvl3pPr marL="342900" indent="-342900" algn="l" rtl="0" eaLnBrk="1" fontAlgn="base" hangingPunct="1">
        <a:lnSpc>
          <a:spcPct val="100000"/>
        </a:lnSpc>
        <a:spcBef>
          <a:spcPct val="0"/>
        </a:spcBef>
        <a:spcAft>
          <a:spcPts val="0"/>
        </a:spcAft>
        <a:buSzPct val="72000"/>
        <a:buFont typeface="Arial" panose="020B0604020202020204" pitchFamily="34" charset="0"/>
        <a:buChar char="•"/>
        <a:defRPr sz="2400" kern="1200" spc="20">
          <a:solidFill>
            <a:schemeClr val="tx1"/>
          </a:solidFill>
          <a:latin typeface="+mn-lt"/>
          <a:ea typeface="Verdana" panose="020B0604030504040204" pitchFamily="34" charset="0"/>
          <a:cs typeface="Verdana" panose="020B0604030504040204" pitchFamily="34" charset="0"/>
        </a:defRPr>
      </a:lvl3pPr>
      <a:lvl4pPr marL="322725" indent="0" algn="l" rtl="0" eaLnBrk="1" fontAlgn="base" hangingPunct="1">
        <a:lnSpc>
          <a:spcPct val="100000"/>
        </a:lnSpc>
        <a:spcBef>
          <a:spcPct val="0"/>
        </a:spcBef>
        <a:spcAft>
          <a:spcPct val="0"/>
        </a:spcAft>
        <a:buSzPct val="90000"/>
        <a:buFont typeface=".AppleSystemUIFont" charset="0"/>
        <a:buNone/>
        <a:defRPr sz="2400" kern="1200" spc="20">
          <a:solidFill>
            <a:schemeClr val="tx1"/>
          </a:solidFill>
          <a:latin typeface="+mn-lt"/>
          <a:ea typeface="Verdana" panose="020B0604030504040204" pitchFamily="34" charset="0"/>
          <a:cs typeface="Verdana" panose="020B0604030504040204" pitchFamily="34" charset="0"/>
        </a:defRPr>
      </a:lvl4pPr>
      <a:lvl5pPr marL="917625" indent="-342900" algn="l" rtl="0" eaLnBrk="1" fontAlgn="base" hangingPunct="1">
        <a:lnSpc>
          <a:spcPct val="100000"/>
        </a:lnSpc>
        <a:spcBef>
          <a:spcPct val="0"/>
        </a:spcBef>
        <a:spcAft>
          <a:spcPts val="1500"/>
        </a:spcAft>
        <a:buSzPct val="75000"/>
        <a:buFont typeface="Arial" panose="020B0604020202020204" pitchFamily="34" charset="0"/>
        <a:buChar char="•"/>
        <a:defRPr sz="2000" kern="1200" spc="20">
          <a:solidFill>
            <a:schemeClr val="tx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manrs@isoc.org"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hyperlink" Target="https://unsplash.com/@charlesdeluvio?utm_source=unsplash&amp;utm_medium=referral&amp;utm_content=creditCopyText" TargetMode="External"/><Relationship Id="rId2" Type="http://schemas.openxmlformats.org/officeDocument/2006/relationships/image" Target="../media/image10.jpeg"/><Relationship Id="rId1" Type="http://schemas.openxmlformats.org/officeDocument/2006/relationships/slideLayout" Target="../slideLayouts/slideLayout8.xml"/><Relationship Id="rId4" Type="http://schemas.openxmlformats.org/officeDocument/2006/relationships/hyperlink" Target="https://unsplash.com/s/photos/together?orientation=portrait&amp;utm_source=unsplash&amp;utm_medium=referral&amp;utm_content=creditCopyText"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manrs.org/2019/02/routing-security-getting-better-but-no-reason-to-rest/"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png"/><Relationship Id="rId2" Type="http://schemas.openxmlformats.org/officeDocument/2006/relationships/notesSlide" Target="../notesSlides/notesSlide3.xml"/><Relationship Id="rId16"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 Id="rId14" Type="http://schemas.openxmlformats.org/officeDocument/2006/relationships/image" Target="../media/image2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7.png"/><Relationship Id="rId7" Type="http://schemas.openxmlformats.org/officeDocument/2006/relationships/image" Target="../media/image52.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hyperlink" Target="https://www.surveymonkey.com/r/86GGHC5"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s://www.manrs.org/bcop/" TargetMode="External"/><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62.tiff"/></Relationships>
</file>

<file path=ppt/slides/_rels/slide4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www.manrs.org/tutorials" TargetMode="Externa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hyperlink" Target="https://www.manrs.org/join" TargetMode="External"/><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64.jpeg"/></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xml"/><Relationship Id="rId5" Type="http://schemas.openxmlformats.org/officeDocument/2006/relationships/hyperlink" Target="https://en.wikipedia.org/wiki/Timeline_of_LinkedIn" TargetMode="External"/><Relationship Id="rId4" Type="http://schemas.openxmlformats.org/officeDocument/2006/relationships/image" Target="../media/image6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CCDD9E-C313-C24B-B569-76272ABDE8E4}"/>
              </a:ext>
            </a:extLst>
          </p:cNvPr>
          <p:cNvSpPr>
            <a:spLocks noGrp="1"/>
          </p:cNvSpPr>
          <p:nvPr>
            <p:ph idx="1"/>
          </p:nvPr>
        </p:nvSpPr>
        <p:spPr/>
        <p:txBody>
          <a:bodyPr>
            <a:normAutofit fontScale="70000" lnSpcReduction="20000"/>
          </a:bodyPr>
          <a:lstStyle/>
          <a:p>
            <a:pPr algn="l"/>
            <a:r>
              <a:rPr lang="en-US" b="1" dirty="0"/>
              <a:t>How to use this template: </a:t>
            </a:r>
          </a:p>
          <a:p>
            <a:pPr algn="l"/>
            <a:r>
              <a:rPr lang="en-US" b="1" dirty="0"/>
              <a:t>There are ~50 slides in this presentation, so you likely will not use them all (some are intentionally repetitive to provide options). This is the most up-to-date MANRS messaging, graphics, notes, etc. Take what you need, leave the rest! </a:t>
            </a:r>
          </a:p>
          <a:p>
            <a:pPr marL="742950" indent="-742950" algn="l">
              <a:buAutoNum type="arabicPeriod"/>
            </a:pPr>
            <a:r>
              <a:rPr lang="en-US" dirty="0"/>
              <a:t>Cut out the slides irrelevant to your audience, and/or add new information as needed. </a:t>
            </a:r>
          </a:p>
          <a:p>
            <a:pPr marL="742950" indent="-742950" algn="l">
              <a:buFont typeface="Arial" charset="0"/>
              <a:buAutoNum type="arabicPeriod"/>
            </a:pPr>
            <a:r>
              <a:rPr lang="en-US" dirty="0"/>
              <a:t>Please share your presentation with us. Send it to </a:t>
            </a:r>
            <a:r>
              <a:rPr lang="en-US" dirty="0">
                <a:hlinkClick r:id="rId2"/>
              </a:rPr>
              <a:t>manrs@isoc.org</a:t>
            </a:r>
            <a:r>
              <a:rPr lang="en-US" dirty="0"/>
              <a:t> naming it </a:t>
            </a:r>
            <a:r>
              <a:rPr lang="en-US" dirty="0" err="1"/>
              <a:t>YYYYMMDD_EVENTNAME_MANRS.ppt</a:t>
            </a:r>
            <a:r>
              <a:rPr lang="en-US" dirty="0"/>
              <a:t>.</a:t>
            </a:r>
          </a:p>
          <a:p>
            <a:pPr marL="742950" indent="-742950" algn="l">
              <a:buAutoNum type="arabicPeriod"/>
            </a:pPr>
            <a:r>
              <a:rPr lang="en-US" dirty="0"/>
              <a:t>If you find an error in the original slides, let the MANRS team know so they can fix it in the template for the next person. Write to us at </a:t>
            </a:r>
            <a:r>
              <a:rPr lang="en-US" dirty="0" err="1"/>
              <a:t>contact@manrs.org</a:t>
            </a:r>
            <a:r>
              <a:rPr lang="en-US" dirty="0"/>
              <a:t>.</a:t>
            </a:r>
          </a:p>
        </p:txBody>
      </p:sp>
    </p:spTree>
    <p:extLst>
      <p:ext uri="{BB962C8B-B14F-4D97-AF65-F5344CB8AC3E}">
        <p14:creationId xmlns:p14="http://schemas.microsoft.com/office/powerpoint/2010/main" val="1588660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539999" y="4449460"/>
            <a:ext cx="11109600" cy="553998"/>
          </a:xfrm>
        </p:spPr>
        <p:txBody>
          <a:bodyPr/>
          <a:lstStyle/>
          <a:p>
            <a:r>
              <a:rPr lang="en-US" sz="3600" dirty="0"/>
              <a:t>Mutually Agreed Norms for Routing Security</a:t>
            </a:r>
          </a:p>
        </p:txBody>
      </p:sp>
      <p:sp>
        <p:nvSpPr>
          <p:cNvPr id="11" name="Text Placeholder 10"/>
          <p:cNvSpPr>
            <a:spLocks noGrp="1"/>
          </p:cNvSpPr>
          <p:nvPr>
            <p:ph type="body" sz="quarter" idx="10"/>
          </p:nvPr>
        </p:nvSpPr>
        <p:spPr/>
        <p:txBody>
          <a:bodyPr/>
          <a:lstStyle/>
          <a:p>
            <a:r>
              <a:rPr lang="en-GB" dirty="0"/>
              <a:t>NAME</a:t>
            </a:r>
          </a:p>
          <a:p>
            <a:r>
              <a:rPr lang="en-GB" dirty="0"/>
              <a:t>EMAIL</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sz="quarter" idx="12"/>
          </p:nvPr>
        </p:nvSpPr>
        <p:spPr/>
        <p:txBody>
          <a:bodyPr/>
          <a:lstStyle/>
          <a:p>
            <a:r>
              <a:rPr lang="en-US" dirty="0"/>
              <a:t>Why Does Routing Security Matter?</a:t>
            </a:r>
          </a:p>
        </p:txBody>
      </p:sp>
      <p:sp>
        <p:nvSpPr>
          <p:cNvPr id="15" name="Text Placeholder 14">
            <a:extLst>
              <a:ext uri="{FF2B5EF4-FFF2-40B4-BE49-F238E27FC236}">
                <a16:creationId xmlns:a16="http://schemas.microsoft.com/office/drawing/2014/main" id="{D911AA20-267D-9741-9F10-6A267396FC94}"/>
              </a:ext>
            </a:extLst>
          </p:cNvPr>
          <p:cNvSpPr>
            <a:spLocks noGrp="1"/>
          </p:cNvSpPr>
          <p:nvPr>
            <p:ph type="body" sz="quarter" idx="13"/>
          </p:nvPr>
        </p:nvSpPr>
        <p:spPr/>
        <p:txBody>
          <a:bodyPr/>
          <a:lstStyle/>
          <a:p>
            <a:r>
              <a:rPr lang="en-US" dirty="0"/>
              <a:t>A Routing Overview</a:t>
            </a:r>
          </a:p>
        </p:txBody>
      </p:sp>
      <p:sp>
        <p:nvSpPr>
          <p:cNvPr id="6" name="TextBox 5">
            <a:extLst>
              <a:ext uri="{FF2B5EF4-FFF2-40B4-BE49-F238E27FC236}">
                <a16:creationId xmlns:a16="http://schemas.microsoft.com/office/drawing/2014/main" id="{E996BBEC-F14A-6C4F-BBD9-483F025A2E29}"/>
              </a:ext>
            </a:extLst>
          </p:cNvPr>
          <p:cNvSpPr txBox="1"/>
          <p:nvPr/>
        </p:nvSpPr>
        <p:spPr>
          <a:xfrm>
            <a:off x="5163671" y="2832847"/>
            <a:ext cx="0" cy="0"/>
          </a:xfrm>
          <a:prstGeom prst="rect">
            <a:avLst/>
          </a:prstGeom>
        </p:spPr>
        <p:txBody>
          <a:bodyPr vert="horz" wrap="none" lIns="0" tIns="0" rIns="0" bIns="0" rtlCol="0" anchor="t" anchorCtr="0">
            <a:noAutofit/>
          </a:bodyPr>
          <a:lstStyle/>
          <a:p>
            <a:pPr algn="l"/>
            <a:endParaRPr lang="en-GB" dirty="0">
              <a:latin typeface="+mn-lt"/>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CAD1CE-A44E-D980-DF99-1B79F2C6C205}"/>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05106" y="676877"/>
            <a:ext cx="5886893" cy="5504244"/>
          </a:xfrm>
          <a:prstGeom prst="rect">
            <a:avLst/>
          </a:prstGeom>
          <a:noFill/>
        </p:spPr>
      </p:pic>
      <p:sp>
        <p:nvSpPr>
          <p:cNvPr id="5" name="Content Placeholder 4">
            <a:extLst>
              <a:ext uri="{FF2B5EF4-FFF2-40B4-BE49-F238E27FC236}">
                <a16:creationId xmlns:a16="http://schemas.microsoft.com/office/drawing/2014/main" id="{827D416D-94CC-61FA-E1B6-CB48A7C7B6EA}"/>
              </a:ext>
            </a:extLst>
          </p:cNvPr>
          <p:cNvSpPr>
            <a:spLocks noGrp="1"/>
          </p:cNvSpPr>
          <p:nvPr>
            <p:ph sz="quarter" idx="12"/>
          </p:nvPr>
        </p:nvSpPr>
        <p:spPr>
          <a:xfrm>
            <a:off x="548640" y="1389380"/>
            <a:ext cx="5564373" cy="5001481"/>
          </a:xfrm>
        </p:spPr>
        <p:txBody>
          <a:bodyPr anchor="t">
            <a:normAutofit lnSpcReduction="10000"/>
          </a:bodyPr>
          <a:lstStyle/>
          <a:p>
            <a:r>
              <a:rPr lang="en-US" dirty="0"/>
              <a:t>There are ~74,000 independent networks that together make up the Internet.</a:t>
            </a:r>
          </a:p>
          <a:p>
            <a:r>
              <a:rPr lang="en-US" dirty="0"/>
              <a:t>Each network is identified by an </a:t>
            </a:r>
            <a:r>
              <a:rPr lang="en-US" b="1" dirty="0"/>
              <a:t>Autonomous System Number, or ASN</a:t>
            </a:r>
            <a:r>
              <a:rPr lang="en-US" dirty="0"/>
              <a:t>. </a:t>
            </a:r>
          </a:p>
          <a:p>
            <a:r>
              <a:rPr lang="en-US" dirty="0"/>
              <a:t>Each ASN makes its own decisions about how to move Internet traffic using a language called </a:t>
            </a:r>
            <a:r>
              <a:rPr lang="en-US" b="1" dirty="0"/>
              <a:t>Border Gateway Protocol, or BGP.</a:t>
            </a:r>
            <a:r>
              <a:rPr lang="en-US" dirty="0"/>
              <a:t> </a:t>
            </a:r>
          </a:p>
          <a:p>
            <a:r>
              <a:rPr lang="en-US" dirty="0"/>
              <a:t>BGP is a fundamental underpinning of the Internet.</a:t>
            </a:r>
          </a:p>
        </p:txBody>
      </p:sp>
      <p:sp>
        <p:nvSpPr>
          <p:cNvPr id="4" name="Title 3">
            <a:extLst>
              <a:ext uri="{FF2B5EF4-FFF2-40B4-BE49-F238E27FC236}">
                <a16:creationId xmlns:a16="http://schemas.microsoft.com/office/drawing/2014/main" id="{759C88DC-CF25-26BA-693F-36FEB1F3FCC9}"/>
              </a:ext>
            </a:extLst>
          </p:cNvPr>
          <p:cNvSpPr>
            <a:spLocks noGrp="1"/>
          </p:cNvSpPr>
          <p:nvPr>
            <p:ph type="title"/>
          </p:nvPr>
        </p:nvSpPr>
        <p:spPr>
          <a:xfrm>
            <a:off x="540771" y="566739"/>
            <a:ext cx="5564373" cy="563042"/>
          </a:xfrm>
        </p:spPr>
        <p:txBody>
          <a:bodyPr wrap="square" anchor="t">
            <a:normAutofit/>
          </a:bodyPr>
          <a:lstStyle/>
          <a:p>
            <a:pPr>
              <a:lnSpc>
                <a:spcPct val="96000"/>
              </a:lnSpc>
            </a:pPr>
            <a:r>
              <a:rPr lang="en-US" sz="2500" dirty="0"/>
              <a:t>An Extremely Condensed Routing 101</a:t>
            </a:r>
          </a:p>
        </p:txBody>
      </p:sp>
    </p:spTree>
    <p:extLst>
      <p:ext uri="{BB962C8B-B14F-4D97-AF65-F5344CB8AC3E}">
        <p14:creationId xmlns:p14="http://schemas.microsoft.com/office/powerpoint/2010/main" val="10166114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8C7B5E-DDBD-14BD-2EDE-36C28E3C567E}"/>
              </a:ext>
            </a:extLst>
          </p:cNvPr>
          <p:cNvSpPr>
            <a:spLocks noGrp="1"/>
          </p:cNvSpPr>
          <p:nvPr>
            <p:ph type="title"/>
          </p:nvPr>
        </p:nvSpPr>
        <p:spPr>
          <a:xfrm>
            <a:off x="540976" y="567101"/>
            <a:ext cx="11121296" cy="575899"/>
          </a:xfrm>
        </p:spPr>
        <p:txBody>
          <a:bodyPr wrap="square" anchor="t">
            <a:normAutofit/>
          </a:bodyPr>
          <a:lstStyle/>
          <a:p>
            <a:r>
              <a:rPr lang="en-US" dirty="0"/>
              <a:t>The Problem with BGP</a:t>
            </a:r>
          </a:p>
        </p:txBody>
      </p:sp>
      <p:pic>
        <p:nvPicPr>
          <p:cNvPr id="16" name="Picture Placeholder 15">
            <a:extLst>
              <a:ext uri="{FF2B5EF4-FFF2-40B4-BE49-F238E27FC236}">
                <a16:creationId xmlns:a16="http://schemas.microsoft.com/office/drawing/2014/main" id="{9E6B70CD-8446-D6F3-A4BB-41357423D507}"/>
              </a:ext>
              <a:ext uri="{C183D7F6-B498-43B3-948B-1728B52AA6E4}">
                <adec:decorative xmlns:adec="http://schemas.microsoft.com/office/drawing/2017/decorative" val="1"/>
              </a:ext>
            </a:extLst>
          </p:cNvPr>
          <p:cNvPicPr>
            <a:picLocks noGrp="1" noChangeAspect="1"/>
          </p:cNvPicPr>
          <p:nvPr>
            <p:ph sz="quarter" idx="20"/>
          </p:nvPr>
        </p:nvPicPr>
        <p:blipFill rotWithShape="1">
          <a:blip r:embed="rId2"/>
          <a:srcRect t="18971" r="2" b="38602"/>
          <a:stretch/>
        </p:blipFill>
        <p:spPr>
          <a:xfrm>
            <a:off x="130232" y="1860493"/>
            <a:ext cx="5831586" cy="3706652"/>
          </a:xfrm>
          <a:noFill/>
        </p:spPr>
      </p:pic>
      <p:sp>
        <p:nvSpPr>
          <p:cNvPr id="4" name="Content Placeholder 3">
            <a:extLst>
              <a:ext uri="{FF2B5EF4-FFF2-40B4-BE49-F238E27FC236}">
                <a16:creationId xmlns:a16="http://schemas.microsoft.com/office/drawing/2014/main" id="{5652DBEB-7896-88F8-ACAF-E45DA83F1D50}"/>
              </a:ext>
            </a:extLst>
          </p:cNvPr>
          <p:cNvSpPr>
            <a:spLocks noGrp="1"/>
          </p:cNvSpPr>
          <p:nvPr>
            <p:ph sz="quarter" idx="21"/>
          </p:nvPr>
        </p:nvSpPr>
        <p:spPr>
          <a:xfrm>
            <a:off x="6230183" y="1561538"/>
            <a:ext cx="5462197" cy="4729361"/>
          </a:xfrm>
        </p:spPr>
        <p:txBody>
          <a:bodyPr anchor="t">
            <a:normAutofit/>
          </a:bodyPr>
          <a:lstStyle/>
          <a:p>
            <a:pPr>
              <a:lnSpc>
                <a:spcPct val="90000"/>
              </a:lnSpc>
            </a:pPr>
            <a:r>
              <a:rPr lang="en-US" sz="2200" dirty="0"/>
              <a:t>BGP was created in 1989, before Internet security was a concern. </a:t>
            </a:r>
          </a:p>
          <a:p>
            <a:pPr>
              <a:lnSpc>
                <a:spcPct val="90000"/>
              </a:lnSpc>
            </a:pPr>
            <a:r>
              <a:rPr lang="en-US" sz="2200" dirty="0"/>
              <a:t>BGP assumes all networks are trustworthy. Any network can announce it has a path to any other network, even if it does not. </a:t>
            </a:r>
          </a:p>
          <a:p>
            <a:pPr>
              <a:lnSpc>
                <a:spcPct val="90000"/>
              </a:lnSpc>
            </a:pPr>
            <a:r>
              <a:rPr lang="en-US" sz="2200" dirty="0"/>
              <a:t>There is no built-in security mechanism to check if traffic is legitimate or not. </a:t>
            </a:r>
          </a:p>
          <a:p>
            <a:pPr>
              <a:lnSpc>
                <a:spcPct val="90000"/>
              </a:lnSpc>
            </a:pPr>
            <a:r>
              <a:rPr lang="en-US" sz="2200" dirty="0"/>
              <a:t>On today’s Internet, this is a problem. </a:t>
            </a:r>
          </a:p>
          <a:p>
            <a:pPr>
              <a:lnSpc>
                <a:spcPct val="90000"/>
              </a:lnSpc>
            </a:pPr>
            <a:r>
              <a:rPr lang="en-US" sz="2200" dirty="0"/>
              <a:t>BGP is vulnerable to both malicious attacks and human mistakes.</a:t>
            </a:r>
          </a:p>
        </p:txBody>
      </p:sp>
      <p:sp>
        <p:nvSpPr>
          <p:cNvPr id="18" name="TextBox 17">
            <a:extLst>
              <a:ext uri="{FF2B5EF4-FFF2-40B4-BE49-F238E27FC236}">
                <a16:creationId xmlns:a16="http://schemas.microsoft.com/office/drawing/2014/main" id="{DECD9292-CCB9-C171-D229-1F1F97F93157}"/>
              </a:ext>
            </a:extLst>
          </p:cNvPr>
          <p:cNvSpPr txBox="1"/>
          <p:nvPr/>
        </p:nvSpPr>
        <p:spPr>
          <a:xfrm>
            <a:off x="103703" y="5047464"/>
            <a:ext cx="2428482" cy="253916"/>
          </a:xfrm>
          <a:prstGeom prst="rect">
            <a:avLst/>
          </a:prstGeom>
          <a:noFill/>
        </p:spPr>
        <p:txBody>
          <a:bodyPr wrap="square">
            <a:spAutoFit/>
          </a:bodyPr>
          <a:lstStyle/>
          <a:p>
            <a:r>
              <a:rPr lang="en-US" sz="1050" b="0" i="0" dirty="0">
                <a:solidFill>
                  <a:schemeClr val="bg1"/>
                </a:solidFill>
                <a:effectLst/>
                <a:latin typeface="-apple-system"/>
              </a:rPr>
              <a:t>Photo by </a:t>
            </a:r>
            <a:r>
              <a:rPr lang="en-US" sz="1050" b="0" i="0" dirty="0">
                <a:solidFill>
                  <a:schemeClr val="bg1"/>
                </a:solidFill>
                <a:effectLst/>
                <a:latin typeface="-apple-system"/>
                <a:hlinkClick r:id="rId3">
                  <a:extLst>
                    <a:ext uri="{A12FA001-AC4F-418D-AE19-62706E023703}">
                      <ahyp:hlinkClr xmlns:ahyp="http://schemas.microsoft.com/office/drawing/2018/hyperlinkcolor" val="tx"/>
                    </a:ext>
                  </a:extLst>
                </a:hlinkClick>
              </a:rPr>
              <a:t>charlesdeluvio</a:t>
            </a:r>
            <a:r>
              <a:rPr lang="en-US" sz="1050" b="0" i="0" dirty="0">
                <a:solidFill>
                  <a:schemeClr val="bg1"/>
                </a:solidFill>
                <a:effectLst/>
                <a:latin typeface="-apple-system"/>
              </a:rPr>
              <a:t> on </a:t>
            </a:r>
            <a:r>
              <a:rPr lang="en-US" sz="1050" b="0" i="0" dirty="0">
                <a:solidFill>
                  <a:schemeClr val="bg1"/>
                </a:solidFill>
                <a:effectLst/>
                <a:latin typeface="-apple-system"/>
                <a:hlinkClick r:id="rId4">
                  <a:extLst>
                    <a:ext uri="{A12FA001-AC4F-418D-AE19-62706E023703}">
                      <ahyp:hlinkClr xmlns:ahyp="http://schemas.microsoft.com/office/drawing/2018/hyperlinkcolor" val="tx"/>
                    </a:ext>
                  </a:extLst>
                </a:hlinkClick>
              </a:rPr>
              <a:t>Unsplash</a:t>
            </a:r>
            <a:endParaRPr lang="en-US" sz="1050" dirty="0">
              <a:solidFill>
                <a:schemeClr val="bg1"/>
              </a:solidFill>
            </a:endParaRPr>
          </a:p>
        </p:txBody>
      </p:sp>
    </p:spTree>
    <p:extLst>
      <p:ext uri="{BB962C8B-B14F-4D97-AF65-F5344CB8AC3E}">
        <p14:creationId xmlns:p14="http://schemas.microsoft.com/office/powerpoint/2010/main" val="24186744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Routing Incidents Happen Across the Internet</a:t>
            </a:r>
          </a:p>
        </p:txBody>
      </p:sp>
      <p:sp>
        <p:nvSpPr>
          <p:cNvPr id="25" name="Content Placeholder 24"/>
          <p:cNvSpPr>
            <a:spLocks noGrp="1"/>
          </p:cNvSpPr>
          <p:nvPr>
            <p:ph sz="quarter" idx="16"/>
          </p:nvPr>
        </p:nvSpPr>
        <p:spPr>
          <a:xfrm>
            <a:off x="539999" y="1561539"/>
            <a:ext cx="10597901" cy="4257493"/>
          </a:xfrm>
        </p:spPr>
        <p:txBody>
          <a:bodyPr/>
          <a:lstStyle/>
          <a:p>
            <a:pPr>
              <a:spcAft>
                <a:spcPts val="3600"/>
              </a:spcAft>
            </a:pPr>
            <a:r>
              <a:rPr lang="en-US" dirty="0"/>
              <a:t>In 2019 alone, over 10,000 routing outages or attacks – such as hijacking, leaks, and spoofing – led to a range of problems including stolen data, lost revenue, reputational damage, and more.</a:t>
            </a:r>
          </a:p>
          <a:p>
            <a:pPr>
              <a:spcAft>
                <a:spcPts val="3600"/>
              </a:spcAft>
            </a:pPr>
            <a:r>
              <a:rPr lang="en-US" dirty="0"/>
              <a:t>About 40% of all network incidents are attacks; </a:t>
            </a:r>
            <a:r>
              <a:rPr lang="en-GB" dirty="0"/>
              <a:t>3.8% of all Autonomous Systems on the Internet were affected.</a:t>
            </a:r>
            <a:endParaRPr lang="en-US" dirty="0"/>
          </a:p>
          <a:p>
            <a:pPr>
              <a:spcAft>
                <a:spcPts val="3600"/>
              </a:spcAft>
            </a:pPr>
            <a:r>
              <a:rPr lang="en-US" dirty="0"/>
              <a:t>Incidents are global in scale, with one operator’s routing problems cascading to impact others. </a:t>
            </a:r>
          </a:p>
        </p:txBody>
      </p:sp>
      <p:sp>
        <p:nvSpPr>
          <p:cNvPr id="2" name="TextBox 1">
            <a:extLst>
              <a:ext uri="{FF2B5EF4-FFF2-40B4-BE49-F238E27FC236}">
                <a16:creationId xmlns:a16="http://schemas.microsoft.com/office/drawing/2014/main" id="{5E522329-14E5-B54D-A81B-F6A931FD63F8}"/>
              </a:ext>
            </a:extLst>
          </p:cNvPr>
          <p:cNvSpPr txBox="1"/>
          <p:nvPr/>
        </p:nvSpPr>
        <p:spPr>
          <a:xfrm>
            <a:off x="234778" y="6577500"/>
            <a:ext cx="6746789" cy="280500"/>
          </a:xfrm>
          <a:prstGeom prst="rect">
            <a:avLst/>
          </a:prstGeom>
        </p:spPr>
        <p:txBody>
          <a:bodyPr vert="horz" wrap="none" lIns="0" tIns="0" rIns="0" bIns="0" rtlCol="0" anchor="t" anchorCtr="0">
            <a:noAutofit/>
          </a:bodyPr>
          <a:lstStyle/>
          <a:p>
            <a:r>
              <a:rPr lang="en-US" sz="1400" dirty="0">
                <a:hlinkClick r:id="rId3"/>
              </a:rPr>
              <a:t>https://www.manrs.org/2019/02/routing-security-getting-better-but-no-reason-to-rest/</a:t>
            </a:r>
            <a:endParaRPr lang="en-US" sz="1400" dirty="0">
              <a:latin typeface="+mn-lt"/>
            </a:endParaRPr>
          </a:p>
        </p:txBody>
      </p:sp>
    </p:spTree>
    <p:extLst>
      <p:ext uri="{BB962C8B-B14F-4D97-AF65-F5344CB8AC3E}">
        <p14:creationId xmlns:p14="http://schemas.microsoft.com/office/powerpoint/2010/main" val="37695783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Routing Incidents Cause Real World Problems</a:t>
            </a:r>
          </a:p>
        </p:txBody>
      </p:sp>
      <p:sp>
        <p:nvSpPr>
          <p:cNvPr id="25" name="Content Placeholder 24"/>
          <p:cNvSpPr>
            <a:spLocks noGrp="1"/>
          </p:cNvSpPr>
          <p:nvPr>
            <p:ph sz="quarter" idx="16"/>
          </p:nvPr>
        </p:nvSpPr>
        <p:spPr>
          <a:xfrm>
            <a:off x="539999" y="1561539"/>
            <a:ext cx="10074213" cy="3794231"/>
          </a:xfrm>
        </p:spPr>
        <p:txBody>
          <a:bodyPr/>
          <a:lstStyle/>
          <a:p>
            <a:r>
              <a:rPr lang="en-US" dirty="0"/>
              <a:t>Insecure routing is one of the most common paths for malicious threats.</a:t>
            </a:r>
          </a:p>
          <a:p>
            <a:r>
              <a:rPr lang="en-US" dirty="0"/>
              <a:t>Attacks can take anywhere from hours to months to recognize.</a:t>
            </a:r>
          </a:p>
          <a:p>
            <a:r>
              <a:rPr lang="en-US" dirty="0"/>
              <a:t>Inadvertent errors can take entire countries offline, while attackers can steal an individual’s data or hold an organization’s network hostage.  </a:t>
            </a:r>
          </a:p>
          <a:p>
            <a:endParaRPr lang="en-US" dirty="0"/>
          </a:p>
          <a:p>
            <a:endParaRPr lang="en-US" dirty="0"/>
          </a:p>
        </p:txBody>
      </p:sp>
      <p:grpSp>
        <p:nvGrpSpPr>
          <p:cNvPr id="2" name="Group 1">
            <a:extLst>
              <a:ext uri="{FF2B5EF4-FFF2-40B4-BE49-F238E27FC236}">
                <a16:creationId xmlns:a16="http://schemas.microsoft.com/office/drawing/2014/main" id="{C041E014-D70F-9245-A462-D17300361A94}"/>
              </a:ext>
            </a:extLst>
          </p:cNvPr>
          <p:cNvGrpSpPr/>
          <p:nvPr/>
        </p:nvGrpSpPr>
        <p:grpSpPr>
          <a:xfrm>
            <a:off x="2107952" y="3922349"/>
            <a:ext cx="7672152" cy="2702858"/>
            <a:chOff x="2107952" y="3922349"/>
            <a:chExt cx="7672152" cy="2702858"/>
          </a:xfrm>
        </p:grpSpPr>
        <p:grpSp>
          <p:nvGrpSpPr>
            <p:cNvPr id="8" name="Group 7">
              <a:extLst>
                <a:ext uri="{FF2B5EF4-FFF2-40B4-BE49-F238E27FC236}">
                  <a16:creationId xmlns:a16="http://schemas.microsoft.com/office/drawing/2014/main" id="{9D233FBF-75F6-6E4D-B632-5E9344A124E0}"/>
                </a:ext>
              </a:extLst>
            </p:cNvPr>
            <p:cNvGrpSpPr/>
            <p:nvPr/>
          </p:nvGrpSpPr>
          <p:grpSpPr>
            <a:xfrm>
              <a:off x="2107952" y="4079914"/>
              <a:ext cx="7672152" cy="2545293"/>
              <a:chOff x="441978" y="754400"/>
              <a:chExt cx="11482412" cy="5758605"/>
            </a:xfrm>
          </p:grpSpPr>
          <p:pic>
            <p:nvPicPr>
              <p:cNvPr id="9" name="Picture 8" descr="How_Pakistan_knocked_YouTube_offline__and_how_to_make_sure_it_never_happens_again__-_CNET.jpg">
                <a:extLst>
                  <a:ext uri="{FF2B5EF4-FFF2-40B4-BE49-F238E27FC236}">
                    <a16:creationId xmlns:a16="http://schemas.microsoft.com/office/drawing/2014/main" id="{83A03A43-C0D2-274D-A25F-457FD86564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3783" y="1325646"/>
                <a:ext cx="5579928" cy="2139605"/>
              </a:xfrm>
              <a:prstGeom prst="rect">
                <a:avLst/>
              </a:prstGeom>
              <a:ln>
                <a:noFill/>
              </a:ln>
              <a:effectLst>
                <a:outerShdw blurRad="292100" dist="139700" dir="2700000" algn="tl" rotWithShape="0">
                  <a:srgbClr val="333333">
                    <a:alpha val="65000"/>
                  </a:srgbClr>
                </a:outerShdw>
              </a:effectLst>
            </p:spPr>
          </p:pic>
          <p:pic>
            <p:nvPicPr>
              <p:cNvPr id="10" name="Picture 9" descr="Global_Collateral_Damage_of_TMnet_leak_-_Dyn_Research___The_New_Home_Of_Renesys.jpg">
                <a:extLst>
                  <a:ext uri="{FF2B5EF4-FFF2-40B4-BE49-F238E27FC236}">
                    <a16:creationId xmlns:a16="http://schemas.microsoft.com/office/drawing/2014/main" id="{4EF17EC3-11DC-AC43-B8B2-935F484CDD5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51226" y="2338289"/>
                <a:ext cx="2997224" cy="593127"/>
              </a:xfrm>
              <a:prstGeom prst="rect">
                <a:avLst/>
              </a:prstGeom>
              <a:ln>
                <a:noFill/>
              </a:ln>
              <a:effectLst>
                <a:outerShdw blurRad="292100" dist="139700" dir="2700000" algn="tl" rotWithShape="0">
                  <a:srgbClr val="333333">
                    <a:alpha val="65000"/>
                  </a:srgbClr>
                </a:outerShdw>
              </a:effectLst>
            </p:spPr>
          </p:pic>
          <p:pic>
            <p:nvPicPr>
              <p:cNvPr id="11" name="Picture 10" descr="Global_Impacts_of_Recent_Leaks_-_Dyn_Research___The_New_Home_Of_Renesys.jpg">
                <a:extLst>
                  <a:ext uri="{FF2B5EF4-FFF2-40B4-BE49-F238E27FC236}">
                    <a16:creationId xmlns:a16="http://schemas.microsoft.com/office/drawing/2014/main" id="{53C3BA89-3B5F-8640-8226-256836A1ECC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1978" y="3619659"/>
                <a:ext cx="3586753" cy="797703"/>
              </a:xfrm>
              <a:prstGeom prst="rect">
                <a:avLst/>
              </a:prstGeom>
              <a:ln>
                <a:noFill/>
              </a:ln>
              <a:effectLst>
                <a:outerShdw blurRad="292100" dist="139700" dir="2700000" algn="tl" rotWithShape="0">
                  <a:srgbClr val="333333">
                    <a:alpha val="65000"/>
                  </a:srgbClr>
                </a:outerShdw>
              </a:effectLst>
            </p:spPr>
          </p:pic>
          <p:pic>
            <p:nvPicPr>
              <p:cNvPr id="12" name="Picture 11" descr="The_Vast_World_of_Fraudulent_Routing_-_Dyn_Research___The_New_Home_Of_Renesys.jpg">
                <a:extLst>
                  <a:ext uri="{FF2B5EF4-FFF2-40B4-BE49-F238E27FC236}">
                    <a16:creationId xmlns:a16="http://schemas.microsoft.com/office/drawing/2014/main" id="{11DAEE4B-817E-9344-9A87-B8142FC0B1C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02317" y="5285279"/>
                <a:ext cx="3514084" cy="718203"/>
              </a:xfrm>
              <a:prstGeom prst="rect">
                <a:avLst/>
              </a:prstGeom>
              <a:ln>
                <a:noFill/>
              </a:ln>
              <a:effectLst>
                <a:outerShdw blurRad="292100" dist="139700" dir="2700000" algn="tl" rotWithShape="0">
                  <a:srgbClr val="333333">
                    <a:alpha val="65000"/>
                  </a:srgbClr>
                </a:outerShdw>
              </a:effectLst>
            </p:spPr>
          </p:pic>
          <p:pic>
            <p:nvPicPr>
              <p:cNvPr id="13" name="Picture 12" descr="BGP_hijack_incident_by_Syrian_Telecommunications_Establishment.jpg">
                <a:extLst>
                  <a:ext uri="{FF2B5EF4-FFF2-40B4-BE49-F238E27FC236}">
                    <a16:creationId xmlns:a16="http://schemas.microsoft.com/office/drawing/2014/main" id="{6757B8D2-5FDB-F14C-ACC6-197A2DC048F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21192046">
                <a:off x="453976" y="4766454"/>
                <a:ext cx="3644266" cy="419162"/>
              </a:xfrm>
              <a:prstGeom prst="rect">
                <a:avLst/>
              </a:prstGeom>
              <a:ln>
                <a:noFill/>
              </a:ln>
              <a:effectLst>
                <a:outerShdw blurRad="292100" dist="139700" dir="2700000" algn="tl" rotWithShape="0">
                  <a:srgbClr val="333333">
                    <a:alpha val="65000"/>
                  </a:srgbClr>
                </a:outerShdw>
              </a:effectLst>
            </p:spPr>
          </p:pic>
          <p:pic>
            <p:nvPicPr>
              <p:cNvPr id="14" name="Picture 13" descr="Massive_route_leak_cause_Internet_slowdown.jpg">
                <a:extLst>
                  <a:ext uri="{FF2B5EF4-FFF2-40B4-BE49-F238E27FC236}">
                    <a16:creationId xmlns:a16="http://schemas.microsoft.com/office/drawing/2014/main" id="{F6EA54F1-E6D1-E044-90C2-E3DFA20F705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381511">
                <a:off x="6118155" y="2173355"/>
                <a:ext cx="2622509" cy="444187"/>
              </a:xfrm>
              <a:prstGeom prst="rect">
                <a:avLst/>
              </a:prstGeom>
              <a:ln>
                <a:noFill/>
              </a:ln>
              <a:effectLst>
                <a:outerShdw blurRad="292100" dist="139700" dir="2700000" algn="tl" rotWithShape="0">
                  <a:srgbClr val="333333">
                    <a:alpha val="65000"/>
                  </a:srgbClr>
                </a:outerShdw>
              </a:effectLst>
            </p:spPr>
          </p:pic>
          <p:pic>
            <p:nvPicPr>
              <p:cNvPr id="15" name="Picture 14" descr="UK_traffic_diverted_through_Ukraine_-_Dyn_Research___The_New_Home_Of_Renesys.jpg">
                <a:extLst>
                  <a:ext uri="{FF2B5EF4-FFF2-40B4-BE49-F238E27FC236}">
                    <a16:creationId xmlns:a16="http://schemas.microsoft.com/office/drawing/2014/main" id="{89AEF146-AD6D-FD44-A643-0CCBE86CA13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474508">
                <a:off x="8240071" y="1639525"/>
                <a:ext cx="3684319" cy="741500"/>
              </a:xfrm>
              <a:prstGeom prst="rect">
                <a:avLst/>
              </a:prstGeom>
              <a:ln>
                <a:noFill/>
              </a:ln>
              <a:effectLst>
                <a:outerShdw blurRad="292100" dist="139700" dir="2700000" algn="tl" rotWithShape="0">
                  <a:srgbClr val="333333">
                    <a:alpha val="65000"/>
                  </a:srgbClr>
                </a:outerShdw>
              </a:effectLst>
            </p:spPr>
          </p:pic>
          <p:pic>
            <p:nvPicPr>
              <p:cNvPr id="16" name="Picture 15" descr="Routing_Leak_briefly_takes_down_Google_-_Dyn_Research___The_New_Home_Of_Renesys.jpg">
                <a:extLst>
                  <a:ext uri="{FF2B5EF4-FFF2-40B4-BE49-F238E27FC236}">
                    <a16:creationId xmlns:a16="http://schemas.microsoft.com/office/drawing/2014/main" id="{9F28C06E-6EC1-404A-9575-F01F8BBD102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21335212">
                <a:off x="7787465" y="754400"/>
                <a:ext cx="3843763" cy="954977"/>
              </a:xfrm>
              <a:prstGeom prst="rect">
                <a:avLst/>
              </a:prstGeom>
              <a:ln>
                <a:noFill/>
              </a:ln>
              <a:effectLst>
                <a:outerShdw blurRad="292100" dist="139700" dir="2700000" algn="tl" rotWithShape="0">
                  <a:srgbClr val="333333">
                    <a:alpha val="65000"/>
                  </a:srgbClr>
                </a:outerShdw>
              </a:effectLst>
            </p:spPr>
          </p:pic>
          <p:pic>
            <p:nvPicPr>
              <p:cNvPr id="17" name="Picture 16" descr="On-going_BGP_Hijack_Targets_Palestinian_ISP_-_Dyn_Research___The_New_Home_Of_Renesys.jpg">
                <a:extLst>
                  <a:ext uri="{FF2B5EF4-FFF2-40B4-BE49-F238E27FC236}">
                    <a16:creationId xmlns:a16="http://schemas.microsoft.com/office/drawing/2014/main" id="{109AA033-B492-824A-A5C1-F97111DD13F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898734">
                <a:off x="7149338" y="4078012"/>
                <a:ext cx="2854597" cy="779466"/>
              </a:xfrm>
              <a:prstGeom prst="rect">
                <a:avLst/>
              </a:prstGeom>
              <a:ln>
                <a:noFill/>
              </a:ln>
              <a:effectLst>
                <a:outerShdw blurRad="292100" dist="139700" dir="2700000" algn="tl" rotWithShape="0">
                  <a:srgbClr val="333333">
                    <a:alpha val="65000"/>
                  </a:srgbClr>
                </a:outerShdw>
              </a:effectLst>
            </p:spPr>
          </p:pic>
          <p:pic>
            <p:nvPicPr>
              <p:cNvPr id="18" name="Picture 17" descr="BGP_Optimizer_Causes_Thousands_Of_Fake_Routes___BGPmon.jpg">
                <a:extLst>
                  <a:ext uri="{FF2B5EF4-FFF2-40B4-BE49-F238E27FC236}">
                    <a16:creationId xmlns:a16="http://schemas.microsoft.com/office/drawing/2014/main" id="{FB0560AB-1C91-FE40-B8ED-1365F79BA0E8}"/>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106439" y="3176359"/>
                <a:ext cx="2764420" cy="462956"/>
              </a:xfrm>
              <a:prstGeom prst="rect">
                <a:avLst/>
              </a:prstGeom>
              <a:ln>
                <a:noFill/>
              </a:ln>
              <a:effectLst>
                <a:outerShdw blurRad="292100" dist="139700" dir="2700000" algn="tl" rotWithShape="0">
                  <a:srgbClr val="333333">
                    <a:alpha val="65000"/>
                  </a:srgbClr>
                </a:outerShdw>
              </a:effectLst>
            </p:spPr>
          </p:pic>
          <p:pic>
            <p:nvPicPr>
              <p:cNvPr id="19" name="Picture 18" descr="Large_scale_BGP_hijack_out_of_India___BGPmon.jpg">
                <a:extLst>
                  <a:ext uri="{FF2B5EF4-FFF2-40B4-BE49-F238E27FC236}">
                    <a16:creationId xmlns:a16="http://schemas.microsoft.com/office/drawing/2014/main" id="{0175F436-181D-AD49-AEED-90451F598DCE}"/>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451581" y="6031281"/>
                <a:ext cx="2225159" cy="481724"/>
              </a:xfrm>
              <a:prstGeom prst="rect">
                <a:avLst/>
              </a:prstGeom>
              <a:ln>
                <a:noFill/>
              </a:ln>
              <a:effectLst>
                <a:outerShdw blurRad="292100" dist="139700" dir="2700000" algn="tl" rotWithShape="0">
                  <a:srgbClr val="333333">
                    <a:alpha val="65000"/>
                  </a:srgbClr>
                </a:outerShdw>
              </a:effectLst>
            </p:spPr>
          </p:pic>
          <p:pic>
            <p:nvPicPr>
              <p:cNvPr id="20" name="Picture 19" descr="DDoS_Attacks_Storm_Linode_Servers_Worldwide.jpg">
                <a:extLst>
                  <a:ext uri="{FF2B5EF4-FFF2-40B4-BE49-F238E27FC236}">
                    <a16:creationId xmlns:a16="http://schemas.microsoft.com/office/drawing/2014/main" id="{582D01D8-CCEF-D145-AADF-BA27A418A298}"/>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004854" y="2875269"/>
                <a:ext cx="4359496" cy="1151133"/>
              </a:xfrm>
              <a:prstGeom prst="rect">
                <a:avLst/>
              </a:prstGeom>
              <a:ln>
                <a:noFill/>
              </a:ln>
              <a:effectLst>
                <a:outerShdw blurRad="292100" dist="139700" dir="2700000" algn="tl" rotWithShape="0">
                  <a:srgbClr val="333333">
                    <a:alpha val="65000"/>
                  </a:srgbClr>
                </a:outerShdw>
              </a:effectLst>
            </p:spPr>
          </p:pic>
          <p:pic>
            <p:nvPicPr>
              <p:cNvPr id="21" name="Picture 20" descr="DDoS_attack_on_BBC_may_have_been_biggest_in_history___CSO_Online.jpg">
                <a:extLst>
                  <a:ext uri="{FF2B5EF4-FFF2-40B4-BE49-F238E27FC236}">
                    <a16:creationId xmlns:a16="http://schemas.microsoft.com/office/drawing/2014/main" id="{25740B53-05F7-3D42-8858-1AFC9BE110CD}"/>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5733442" y="4781992"/>
                <a:ext cx="5466400" cy="1626600"/>
              </a:xfrm>
              <a:prstGeom prst="rect">
                <a:avLst/>
              </a:prstGeom>
              <a:ln>
                <a:noFill/>
              </a:ln>
              <a:effectLst>
                <a:outerShdw blurRad="292100" dist="139700" dir="2700000" algn="tl" rotWithShape="0">
                  <a:srgbClr val="333333">
                    <a:alpha val="65000"/>
                  </a:srgbClr>
                </a:outerShdw>
              </a:effectLst>
            </p:spPr>
          </p:pic>
        </p:grpSp>
        <p:pic>
          <p:nvPicPr>
            <p:cNvPr id="23" name="Picture 22">
              <a:extLst>
                <a:ext uri="{FF2B5EF4-FFF2-40B4-BE49-F238E27FC236}">
                  <a16:creationId xmlns:a16="http://schemas.microsoft.com/office/drawing/2014/main" id="{DA74673C-AEC8-A94D-B698-E0AA31B439AF}"/>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rot="826140">
              <a:off x="3601870" y="5058968"/>
              <a:ext cx="3491970" cy="900419"/>
            </a:xfrm>
            <a:prstGeom prst="rect">
              <a:avLst/>
            </a:prstGeom>
          </p:spPr>
        </p:pic>
        <p:pic>
          <p:nvPicPr>
            <p:cNvPr id="24" name="Picture 23">
              <a:extLst>
                <a:ext uri="{FF2B5EF4-FFF2-40B4-BE49-F238E27FC236}">
                  <a16:creationId xmlns:a16="http://schemas.microsoft.com/office/drawing/2014/main" id="{3BC10D67-D3B6-C645-8415-A9CDD3F14C53}"/>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2872971" y="3922349"/>
              <a:ext cx="4277849" cy="397767"/>
            </a:xfrm>
            <a:prstGeom prst="rect">
              <a:avLst/>
            </a:prstGeom>
          </p:spPr>
        </p:pic>
      </p:grpSp>
    </p:spTree>
    <p:extLst>
      <p:ext uri="{BB962C8B-B14F-4D97-AF65-F5344CB8AC3E}">
        <p14:creationId xmlns:p14="http://schemas.microsoft.com/office/powerpoint/2010/main" val="32351664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sz="quarter" idx="12"/>
          </p:nvPr>
        </p:nvSpPr>
        <p:spPr/>
        <p:txBody>
          <a:bodyPr/>
          <a:lstStyle/>
          <a:p>
            <a:r>
              <a:rPr lang="en-US" dirty="0"/>
              <a:t>What are Routing Incidents?</a:t>
            </a:r>
          </a:p>
        </p:txBody>
      </p:sp>
      <p:sp>
        <p:nvSpPr>
          <p:cNvPr id="15" name="Text Placeholder 14">
            <a:extLst>
              <a:ext uri="{FF2B5EF4-FFF2-40B4-BE49-F238E27FC236}">
                <a16:creationId xmlns:a16="http://schemas.microsoft.com/office/drawing/2014/main" id="{D911AA20-267D-9741-9F10-6A267396FC94}"/>
              </a:ext>
            </a:extLst>
          </p:cNvPr>
          <p:cNvSpPr>
            <a:spLocks noGrp="1"/>
          </p:cNvSpPr>
          <p:nvPr>
            <p:ph type="body" sz="quarter" idx="13"/>
          </p:nvPr>
        </p:nvSpPr>
        <p:spPr/>
        <p:txBody>
          <a:bodyPr/>
          <a:lstStyle/>
          <a:p>
            <a:r>
              <a:rPr lang="en-US"/>
              <a:t>A Routing Security Overview</a:t>
            </a:r>
            <a:endParaRPr lang="en-US" dirty="0"/>
          </a:p>
        </p:txBody>
      </p:sp>
      <p:sp>
        <p:nvSpPr>
          <p:cNvPr id="6" name="TextBox 5">
            <a:extLst>
              <a:ext uri="{FF2B5EF4-FFF2-40B4-BE49-F238E27FC236}">
                <a16:creationId xmlns:a16="http://schemas.microsoft.com/office/drawing/2014/main" id="{E996BBEC-F14A-6C4F-BBD9-483F025A2E29}"/>
              </a:ext>
            </a:extLst>
          </p:cNvPr>
          <p:cNvSpPr txBox="1"/>
          <p:nvPr/>
        </p:nvSpPr>
        <p:spPr>
          <a:xfrm>
            <a:off x="5163671" y="2832847"/>
            <a:ext cx="0" cy="0"/>
          </a:xfrm>
          <a:prstGeom prst="rect">
            <a:avLst/>
          </a:prstGeom>
        </p:spPr>
        <p:txBody>
          <a:bodyPr vert="horz" wrap="none" lIns="0" tIns="0" rIns="0" bIns="0" rtlCol="0" anchor="t" anchorCtr="0">
            <a:noAutofit/>
          </a:bodyPr>
          <a:lstStyle/>
          <a:p>
            <a:pPr algn="l"/>
            <a:endParaRPr lang="en-GB" dirty="0">
              <a:latin typeface="+mn-lt"/>
            </a:endParaRPr>
          </a:p>
        </p:txBody>
      </p:sp>
    </p:spTree>
    <p:extLst>
      <p:ext uri="{BB962C8B-B14F-4D97-AF65-F5344CB8AC3E}">
        <p14:creationId xmlns:p14="http://schemas.microsoft.com/office/powerpoint/2010/main" val="192954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Threats: What’s Happening?</a:t>
            </a:r>
          </a:p>
        </p:txBody>
      </p:sp>
      <p:sp>
        <p:nvSpPr>
          <p:cNvPr id="5" name="Content Placeholder 4"/>
          <p:cNvSpPr>
            <a:spLocks noGrp="1"/>
          </p:cNvSpPr>
          <p:nvPr>
            <p:ph sz="quarter" idx="4294967295"/>
          </p:nvPr>
        </p:nvSpPr>
        <p:spPr>
          <a:xfrm>
            <a:off x="1069975" y="1562100"/>
            <a:ext cx="11122025" cy="3794125"/>
          </a:xfrm>
        </p:spPr>
        <p:txBody>
          <a:bodyPr>
            <a:normAutofit/>
          </a:bodyPr>
          <a:lstStyle/>
          <a:p>
            <a:pPr marL="457200" lvl="1">
              <a:lnSpc>
                <a:spcPct val="120000"/>
              </a:lnSpc>
            </a:pPr>
            <a:endParaRPr lang="en-US" dirty="0"/>
          </a:p>
          <a:p>
            <a:pPr marL="725488" lvl="1" indent="-268288">
              <a:lnSpc>
                <a:spcPct val="120000"/>
              </a:lnSpc>
              <a:buFont typeface="Arial" charset="0"/>
              <a:buChar char="•"/>
            </a:pPr>
            <a:endParaRPr lang="en-US" dirty="0"/>
          </a:p>
          <a:p>
            <a:endParaRPr lang="en-US" dirty="0"/>
          </a:p>
        </p:txBody>
      </p:sp>
      <p:graphicFrame>
        <p:nvGraphicFramePr>
          <p:cNvPr id="2" name="Table 1">
            <a:extLst>
              <a:ext uri="{FF2B5EF4-FFF2-40B4-BE49-F238E27FC236}">
                <a16:creationId xmlns:a16="http://schemas.microsoft.com/office/drawing/2014/main" id="{CF81D014-8312-FD42-9B3E-BE6D924E7CFB}"/>
              </a:ext>
            </a:extLst>
          </p:cNvPr>
          <p:cNvGraphicFramePr>
            <a:graphicFrameLocks noGrp="1"/>
          </p:cNvGraphicFramePr>
          <p:nvPr>
            <p:extLst>
              <p:ext uri="{D42A27DB-BD31-4B8C-83A1-F6EECF244321}">
                <p14:modId xmlns:p14="http://schemas.microsoft.com/office/powerpoint/2010/main" val="3244536538"/>
              </p:ext>
            </p:extLst>
          </p:nvPr>
        </p:nvGraphicFramePr>
        <p:xfrm>
          <a:off x="385763" y="1307782"/>
          <a:ext cx="11515724" cy="5207317"/>
        </p:xfrm>
        <a:graphic>
          <a:graphicData uri="http://schemas.openxmlformats.org/drawingml/2006/table">
            <a:tbl>
              <a:tblPr firstRow="1" bandRow="1">
                <a:tableStyleId>{5C22544A-7EE6-4342-B048-85BDC9FD1C3A}</a:tableStyleId>
              </a:tblPr>
              <a:tblGrid>
                <a:gridCol w="1580874">
                  <a:extLst>
                    <a:ext uri="{9D8B030D-6E8A-4147-A177-3AD203B41FA5}">
                      <a16:colId xmlns:a16="http://schemas.microsoft.com/office/drawing/2014/main" val="251979578"/>
                    </a:ext>
                  </a:extLst>
                </a:gridCol>
                <a:gridCol w="4322024">
                  <a:extLst>
                    <a:ext uri="{9D8B030D-6E8A-4147-A177-3AD203B41FA5}">
                      <a16:colId xmlns:a16="http://schemas.microsoft.com/office/drawing/2014/main" val="2695415946"/>
                    </a:ext>
                  </a:extLst>
                </a:gridCol>
                <a:gridCol w="3480824">
                  <a:extLst>
                    <a:ext uri="{9D8B030D-6E8A-4147-A177-3AD203B41FA5}">
                      <a16:colId xmlns:a16="http://schemas.microsoft.com/office/drawing/2014/main" val="3491660064"/>
                    </a:ext>
                  </a:extLst>
                </a:gridCol>
                <a:gridCol w="2132002">
                  <a:extLst>
                    <a:ext uri="{9D8B030D-6E8A-4147-A177-3AD203B41FA5}">
                      <a16:colId xmlns:a16="http://schemas.microsoft.com/office/drawing/2014/main" val="4254707045"/>
                    </a:ext>
                  </a:extLst>
                </a:gridCol>
              </a:tblGrid>
              <a:tr h="458545">
                <a:tc>
                  <a:txBody>
                    <a:bodyPr/>
                    <a:lstStyle/>
                    <a:p>
                      <a:r>
                        <a:rPr lang="en-US" dirty="0"/>
                        <a:t>Event</a:t>
                      </a:r>
                    </a:p>
                  </a:txBody>
                  <a:tcPr/>
                </a:tc>
                <a:tc>
                  <a:txBody>
                    <a:bodyPr/>
                    <a:lstStyle/>
                    <a:p>
                      <a:r>
                        <a:rPr lang="en-US" dirty="0"/>
                        <a:t>Explanation</a:t>
                      </a:r>
                    </a:p>
                  </a:txBody>
                  <a:tcPr/>
                </a:tc>
                <a:tc>
                  <a:txBody>
                    <a:bodyPr/>
                    <a:lstStyle/>
                    <a:p>
                      <a:r>
                        <a:rPr lang="en-US" dirty="0"/>
                        <a:t>Repercussions</a:t>
                      </a:r>
                    </a:p>
                  </a:txBody>
                  <a:tcPr/>
                </a:tc>
                <a:tc>
                  <a:txBody>
                    <a:bodyPr/>
                    <a:lstStyle/>
                    <a:p>
                      <a:r>
                        <a:rPr lang="en-US" dirty="0"/>
                        <a:t>Solution</a:t>
                      </a:r>
                    </a:p>
                  </a:txBody>
                  <a:tcPr/>
                </a:tc>
                <a:extLst>
                  <a:ext uri="{0D108BD9-81ED-4DB2-BD59-A6C34878D82A}">
                    <a16:rowId xmlns:a16="http://schemas.microsoft.com/office/drawing/2014/main" val="2369161824"/>
                  </a:ext>
                </a:extLst>
              </a:tr>
              <a:tr h="14698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Prefix/Route Hijacking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network operator or attacker impersonates another network operator, pretending that a server or network is their client.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Packets are forwarded to the wrong place; this can cause Denial of Service (DoS) attacks or traffic interception.</a:t>
                      </a:r>
                    </a:p>
                  </a:txBody>
                  <a:tcPr/>
                </a:tc>
                <a:tc>
                  <a:txBody>
                    <a:bodyPr/>
                    <a:lstStyle/>
                    <a:p>
                      <a:r>
                        <a:rPr lang="en-US" dirty="0"/>
                        <a:t>Stronger filtering policies </a:t>
                      </a:r>
                    </a:p>
                  </a:txBody>
                  <a:tcPr/>
                </a:tc>
                <a:extLst>
                  <a:ext uri="{0D108BD9-81ED-4DB2-BD59-A6C34878D82A}">
                    <a16:rowId xmlns:a16="http://schemas.microsoft.com/office/drawing/2014/main" val="2476391560"/>
                  </a:ext>
                </a:extLst>
              </a:tr>
              <a:tr h="18090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Route Leak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network operator with multiple upstream providers announces (often due to accidental misconfiguration) to one upstream provider that is has a route to a destination through the other upstream provider.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be used for traffic inspection and reconnaissance.</a:t>
                      </a:r>
                    </a:p>
                    <a:p>
                      <a:endParaRPr lang="en-US" dirty="0"/>
                    </a:p>
                  </a:txBody>
                  <a:tcPr/>
                </a:tc>
                <a:tc>
                  <a:txBody>
                    <a:bodyPr/>
                    <a:lstStyle/>
                    <a:p>
                      <a:r>
                        <a:rPr lang="en-US" sz="1800" spc="20" dirty="0">
                          <a:latin typeface="+mn-lt"/>
                          <a:ea typeface="Hind Medium" charset="0"/>
                          <a:cs typeface="Hind Medium" charset="0"/>
                        </a:rPr>
                        <a:t>Stronger filtering policies </a:t>
                      </a:r>
                      <a:endParaRPr lang="en-US" dirty="0"/>
                    </a:p>
                  </a:txBody>
                  <a:tcPr/>
                </a:tc>
                <a:extLst>
                  <a:ext uri="{0D108BD9-81ED-4DB2-BD59-A6C34878D82A}">
                    <a16:rowId xmlns:a16="http://schemas.microsoft.com/office/drawing/2014/main" val="450620772"/>
                  </a:ext>
                </a:extLst>
              </a:tr>
              <a:tr h="14698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IP Address Spoofing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Someone creates IP packets with a false source IP address to hide the identity of the sender or to impersonate another computing system.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root cause of reflection DDoS attacks.</a:t>
                      </a:r>
                    </a:p>
                    <a:p>
                      <a:endParaRPr lang="en-US" dirty="0"/>
                    </a:p>
                  </a:txBody>
                  <a:tcPr/>
                </a:tc>
                <a:tc>
                  <a:txBody>
                    <a:bodyPr/>
                    <a:lstStyle/>
                    <a:p>
                      <a:r>
                        <a:rPr lang="en-US" dirty="0"/>
                        <a:t>Source address validation</a:t>
                      </a:r>
                    </a:p>
                  </a:txBody>
                  <a:tcPr/>
                </a:tc>
                <a:extLst>
                  <a:ext uri="{0D108BD9-81ED-4DB2-BD59-A6C34878D82A}">
                    <a16:rowId xmlns:a16="http://schemas.microsoft.com/office/drawing/2014/main" val="2866353416"/>
                  </a:ext>
                </a:extLst>
              </a:tr>
            </a:tbl>
          </a:graphicData>
        </a:graphic>
      </p:graphicFrame>
    </p:spTree>
    <p:extLst>
      <p:ext uri="{BB962C8B-B14F-4D97-AF65-F5344CB8AC3E}">
        <p14:creationId xmlns:p14="http://schemas.microsoft.com/office/powerpoint/2010/main" val="12386719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97627-2DBC-E64D-9B2D-EBCA8030ED27}"/>
              </a:ext>
            </a:extLst>
          </p:cNvPr>
          <p:cNvSpPr>
            <a:spLocks noGrp="1"/>
          </p:cNvSpPr>
          <p:nvPr>
            <p:ph type="title"/>
          </p:nvPr>
        </p:nvSpPr>
        <p:spPr/>
        <p:txBody>
          <a:bodyPr/>
          <a:lstStyle/>
          <a:p>
            <a:r>
              <a:rPr lang="en-US" dirty="0"/>
              <a:t>Problem: BGP Hijacks</a:t>
            </a:r>
          </a:p>
        </p:txBody>
      </p:sp>
      <p:pic>
        <p:nvPicPr>
          <p:cNvPr id="6" name="Content Placeholder 5">
            <a:extLst>
              <a:ext uri="{FF2B5EF4-FFF2-40B4-BE49-F238E27FC236}">
                <a16:creationId xmlns:a16="http://schemas.microsoft.com/office/drawing/2014/main" id="{84CF0764-2462-AC42-A2F8-F78840FBFBDC}"/>
              </a:ext>
            </a:extLst>
          </p:cNvPr>
          <p:cNvPicPr>
            <a:picLocks noGrp="1" noChangeAspect="1"/>
          </p:cNvPicPr>
          <p:nvPr>
            <p:ph sz="quarter" idx="20"/>
          </p:nvPr>
        </p:nvPicPr>
        <p:blipFill>
          <a:blip r:embed="rId3"/>
          <a:stretch>
            <a:fillRect/>
          </a:stretch>
        </p:blipFill>
        <p:spPr>
          <a:xfrm>
            <a:off x="331931" y="1892647"/>
            <a:ext cx="5462588" cy="3072705"/>
          </a:xfrm>
        </p:spPr>
      </p:pic>
      <p:sp>
        <p:nvSpPr>
          <p:cNvPr id="5" name="Content Placeholder 4">
            <a:extLst>
              <a:ext uri="{FF2B5EF4-FFF2-40B4-BE49-F238E27FC236}">
                <a16:creationId xmlns:a16="http://schemas.microsoft.com/office/drawing/2014/main" id="{E4B449A4-2E86-F7A9-21D1-33F097658770}"/>
              </a:ext>
            </a:extLst>
          </p:cNvPr>
          <p:cNvSpPr>
            <a:spLocks noGrp="1"/>
          </p:cNvSpPr>
          <p:nvPr>
            <p:ph sz="quarter" idx="21"/>
          </p:nvPr>
        </p:nvSpPr>
        <p:spPr>
          <a:xfrm>
            <a:off x="6199578" y="1693068"/>
            <a:ext cx="5462197" cy="3471862"/>
          </a:xfrm>
        </p:spPr>
        <p:txBody>
          <a:bodyPr/>
          <a:lstStyle/>
          <a:p>
            <a:r>
              <a:rPr lang="en-US" dirty="0"/>
              <a:t>A network or attacker impersonates another network, pretending that a server or network is their client. </a:t>
            </a:r>
          </a:p>
          <a:p>
            <a:r>
              <a:rPr lang="en-US" dirty="0"/>
              <a:t>Result: Packets are forwarded to the wrong place; this can cause Denial of Service (DoS) attacks or traffic interception.</a:t>
            </a:r>
          </a:p>
          <a:p>
            <a:r>
              <a:rPr lang="en-US" dirty="0"/>
              <a:t>Hijacks are usually intentional.</a:t>
            </a:r>
          </a:p>
          <a:p>
            <a:endParaRPr lang="en-US" dirty="0"/>
          </a:p>
        </p:txBody>
      </p:sp>
    </p:spTree>
    <p:extLst>
      <p:ext uri="{BB962C8B-B14F-4D97-AF65-F5344CB8AC3E}">
        <p14:creationId xmlns:p14="http://schemas.microsoft.com/office/powerpoint/2010/main" val="35915557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AE24D-412C-D743-8DD5-4C05A41C9E18}"/>
              </a:ext>
            </a:extLst>
          </p:cNvPr>
          <p:cNvSpPr>
            <a:spLocks noGrp="1"/>
          </p:cNvSpPr>
          <p:nvPr>
            <p:ph type="title"/>
          </p:nvPr>
        </p:nvSpPr>
        <p:spPr/>
        <p:txBody>
          <a:bodyPr/>
          <a:lstStyle/>
          <a:p>
            <a:r>
              <a:rPr lang="en-US" dirty="0"/>
              <a:t>Problem: BGP Leak</a:t>
            </a:r>
          </a:p>
        </p:txBody>
      </p:sp>
      <p:pic>
        <p:nvPicPr>
          <p:cNvPr id="6" name="Content Placeholder 5">
            <a:extLst>
              <a:ext uri="{FF2B5EF4-FFF2-40B4-BE49-F238E27FC236}">
                <a16:creationId xmlns:a16="http://schemas.microsoft.com/office/drawing/2014/main" id="{82D02B45-1F74-634E-A1A5-608F4A01EE28}"/>
              </a:ext>
            </a:extLst>
          </p:cNvPr>
          <p:cNvPicPr>
            <a:picLocks noGrp="1" noChangeAspect="1"/>
          </p:cNvPicPr>
          <p:nvPr>
            <p:ph sz="quarter" idx="20"/>
          </p:nvPr>
        </p:nvPicPr>
        <p:blipFill>
          <a:blip r:embed="rId3"/>
          <a:stretch>
            <a:fillRect/>
          </a:stretch>
        </p:blipFill>
        <p:spPr>
          <a:xfrm>
            <a:off x="321541" y="1892647"/>
            <a:ext cx="5462588" cy="3072705"/>
          </a:xfrm>
        </p:spPr>
      </p:pic>
      <p:sp>
        <p:nvSpPr>
          <p:cNvPr id="3" name="Content Placeholder 2">
            <a:extLst>
              <a:ext uri="{FF2B5EF4-FFF2-40B4-BE49-F238E27FC236}">
                <a16:creationId xmlns:a16="http://schemas.microsoft.com/office/drawing/2014/main" id="{0C666C7E-1E54-1F04-4E45-75A4391C8986}"/>
              </a:ext>
            </a:extLst>
          </p:cNvPr>
          <p:cNvSpPr>
            <a:spLocks noGrp="1"/>
          </p:cNvSpPr>
          <p:nvPr>
            <p:ph sz="quarter" idx="21"/>
          </p:nvPr>
        </p:nvSpPr>
        <p:spPr>
          <a:xfrm>
            <a:off x="6187476" y="1321096"/>
            <a:ext cx="5462197" cy="4215806"/>
          </a:xfrm>
        </p:spPr>
        <p:txBody>
          <a:bodyPr/>
          <a:lstStyle/>
          <a:p>
            <a:r>
              <a:rPr lang="en-US" b="0" i="0" dirty="0">
                <a:solidFill>
                  <a:srgbClr val="333333"/>
                </a:solidFill>
                <a:effectLst/>
                <a:latin typeface="Arial" panose="020B0604020202020204" pitchFamily="34" charset="0"/>
                <a:cs typeface="Arial" panose="020B0604020202020204" pitchFamily="34" charset="0"/>
              </a:rPr>
              <a:t>A network or attacker advertises illegitimate IP prefixes, which propagate across networks and lead to incorrect or suboptimal routing.</a:t>
            </a:r>
          </a:p>
          <a:p>
            <a:r>
              <a:rPr lang="en-US" dirty="0"/>
              <a:t>Result: Packets can be redirected through a path that could enable eavesdropping or traffic analysis.</a:t>
            </a:r>
          </a:p>
          <a:p>
            <a:r>
              <a:rPr lang="en-US" dirty="0"/>
              <a:t>Leaks can be malicious, but are often accidental misconfigurations.</a:t>
            </a:r>
          </a:p>
        </p:txBody>
      </p:sp>
    </p:spTree>
    <p:extLst>
      <p:ext uri="{BB962C8B-B14F-4D97-AF65-F5344CB8AC3E}">
        <p14:creationId xmlns:p14="http://schemas.microsoft.com/office/powerpoint/2010/main" val="13138263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833FD4-D935-77A1-B157-7D0B7EEBD9AB}"/>
              </a:ext>
            </a:extLst>
          </p:cNvPr>
          <p:cNvSpPr>
            <a:spLocks noGrp="1"/>
          </p:cNvSpPr>
          <p:nvPr>
            <p:ph type="title"/>
          </p:nvPr>
        </p:nvSpPr>
        <p:spPr/>
        <p:txBody>
          <a:bodyPr/>
          <a:lstStyle/>
          <a:p>
            <a:r>
              <a:rPr lang="en-US" dirty="0"/>
              <a:t>Problem: IP Address Spoofing</a:t>
            </a:r>
          </a:p>
        </p:txBody>
      </p:sp>
      <p:sp>
        <p:nvSpPr>
          <p:cNvPr id="8" name="Content Placeholder 7">
            <a:extLst>
              <a:ext uri="{FF2B5EF4-FFF2-40B4-BE49-F238E27FC236}">
                <a16:creationId xmlns:a16="http://schemas.microsoft.com/office/drawing/2014/main" id="{5C044576-E3DF-930F-3620-3EDB356A2193}"/>
              </a:ext>
            </a:extLst>
          </p:cNvPr>
          <p:cNvSpPr>
            <a:spLocks noGrp="1"/>
          </p:cNvSpPr>
          <p:nvPr>
            <p:ph sz="quarter" idx="21"/>
          </p:nvPr>
        </p:nvSpPr>
        <p:spPr/>
        <p:txBody>
          <a:bodyPr/>
          <a:lstStyle/>
          <a:p>
            <a:r>
              <a:rPr lang="en-US" dirty="0"/>
              <a:t>Someone creates IP packets with a false source IP address to hide the identity of the sender or to impersonate another network.</a:t>
            </a:r>
          </a:p>
          <a:p>
            <a:r>
              <a:rPr lang="en-US" dirty="0"/>
              <a:t>Result: </a:t>
            </a:r>
            <a:r>
              <a:rPr lang="en-US" dirty="0">
                <a:solidFill>
                  <a:schemeClr val="dk1"/>
                </a:solidFill>
                <a:ea typeface="+mn-ea"/>
                <a:cs typeface="+mn-cs"/>
              </a:rPr>
              <a:t>A</a:t>
            </a:r>
            <a:r>
              <a:rPr lang="en-US" sz="2400" b="0" i="0" kern="1200" dirty="0">
                <a:solidFill>
                  <a:schemeClr val="dk1"/>
                </a:solidFill>
                <a:effectLst/>
                <a:latin typeface="+mn-lt"/>
                <a:ea typeface="+mn-ea"/>
                <a:cs typeface="+mn-cs"/>
              </a:rPr>
              <a:t>ttackers magnify the amount of malicious traffic and obscure the sources of the attack traffic</a:t>
            </a:r>
            <a:r>
              <a:rPr lang="en-US" dirty="0">
                <a:solidFill>
                  <a:schemeClr val="dk1"/>
                </a:solidFill>
                <a:ea typeface="+mn-ea"/>
                <a:cs typeface="+mn-cs"/>
              </a:rPr>
              <a:t>, causing a</a:t>
            </a:r>
            <a:r>
              <a:rPr lang="en-US" dirty="0"/>
              <a:t> reflection DDoS attack.</a:t>
            </a:r>
          </a:p>
          <a:p>
            <a:endParaRPr lang="en-US" dirty="0"/>
          </a:p>
        </p:txBody>
      </p:sp>
      <p:pic>
        <p:nvPicPr>
          <p:cNvPr id="17" name="Content Placeholder 16" descr="Graphical user interface, diagram&#10;&#10;Description automatically generated with medium confidence">
            <a:extLst>
              <a:ext uri="{FF2B5EF4-FFF2-40B4-BE49-F238E27FC236}">
                <a16:creationId xmlns:a16="http://schemas.microsoft.com/office/drawing/2014/main" id="{873EFABB-202F-8718-CFE3-E5896EA2A8F8}"/>
              </a:ext>
            </a:extLst>
          </p:cNvPr>
          <p:cNvPicPr>
            <a:picLocks noGrp="1" noChangeAspect="1"/>
          </p:cNvPicPr>
          <p:nvPr>
            <p:ph sz="quarter" idx="20"/>
          </p:nvPr>
        </p:nvPicPr>
        <p:blipFill>
          <a:blip r:embed="rId2"/>
          <a:stretch>
            <a:fillRect/>
          </a:stretch>
        </p:blipFill>
        <p:spPr>
          <a:xfrm>
            <a:off x="539750" y="1761679"/>
            <a:ext cx="5462588" cy="3072705"/>
          </a:xfrm>
        </p:spPr>
      </p:pic>
    </p:spTree>
    <p:extLst>
      <p:ext uri="{BB962C8B-B14F-4D97-AF65-F5344CB8AC3E}">
        <p14:creationId xmlns:p14="http://schemas.microsoft.com/office/powerpoint/2010/main" val="34910366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sitting, small, clock, phone&#10;&#10;Description automatically generated">
            <a:extLst>
              <a:ext uri="{FF2B5EF4-FFF2-40B4-BE49-F238E27FC236}">
                <a16:creationId xmlns:a16="http://schemas.microsoft.com/office/drawing/2014/main" id="{45F1CDCA-4B86-5C41-B8A9-F49D5CC3865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85793" y="64477"/>
            <a:ext cx="5484174" cy="6729046"/>
          </a:xfrm>
          <a:prstGeom prst="rect">
            <a:avLst/>
          </a:prstGeom>
          <a:noFill/>
        </p:spPr>
      </p:pic>
      <p:sp>
        <p:nvSpPr>
          <p:cNvPr id="2" name="Title 1"/>
          <p:cNvSpPr>
            <a:spLocks noGrp="1"/>
          </p:cNvSpPr>
          <p:nvPr>
            <p:ph type="title"/>
          </p:nvPr>
        </p:nvSpPr>
        <p:spPr>
          <a:xfrm>
            <a:off x="540977" y="567101"/>
            <a:ext cx="5483696" cy="1112409"/>
          </a:xfrm>
        </p:spPr>
        <p:txBody>
          <a:bodyPr wrap="square" anchor="t">
            <a:normAutofit/>
          </a:bodyPr>
          <a:lstStyle/>
          <a:p>
            <a:r>
              <a:rPr lang="en-US"/>
              <a:t>Prefix/Route Hijacking</a:t>
            </a:r>
            <a:endParaRPr lang="en-US" dirty="0"/>
          </a:p>
        </p:txBody>
      </p:sp>
      <p:sp>
        <p:nvSpPr>
          <p:cNvPr id="3" name="Content Placeholder 2"/>
          <p:cNvSpPr>
            <a:spLocks noGrp="1"/>
          </p:cNvSpPr>
          <p:nvPr>
            <p:ph sz="quarter" idx="16"/>
          </p:nvPr>
        </p:nvSpPr>
        <p:spPr>
          <a:xfrm>
            <a:off x="540000" y="1561539"/>
            <a:ext cx="5845792" cy="4590783"/>
          </a:xfrm>
        </p:spPr>
        <p:txBody>
          <a:bodyPr anchor="t">
            <a:normAutofit/>
          </a:bodyPr>
          <a:lstStyle/>
          <a:p>
            <a:pPr>
              <a:lnSpc>
                <a:spcPct val="90000"/>
              </a:lnSpc>
            </a:pPr>
            <a:r>
              <a:rPr lang="en-US" sz="1700" b="1" dirty="0">
                <a:solidFill>
                  <a:schemeClr val="tx2"/>
                </a:solidFill>
              </a:rPr>
              <a:t>Route hijacking</a:t>
            </a:r>
            <a:r>
              <a:rPr lang="en-US" sz="1700" dirty="0"/>
              <a:t>, also known as “BGP hijacking,” is when a network operator or attacker (accidentally or deliberately) impersonates another network operator or pretends that a server or network is their client. This routes traffic to the wrong network operator, when another real route is available.</a:t>
            </a:r>
          </a:p>
          <a:p>
            <a:pPr>
              <a:lnSpc>
                <a:spcPct val="90000"/>
              </a:lnSpc>
            </a:pPr>
            <a:br>
              <a:rPr lang="en-US" sz="1700" b="1" dirty="0"/>
            </a:br>
            <a:r>
              <a:rPr lang="en-US" sz="1700" b="1" dirty="0">
                <a:solidFill>
                  <a:schemeClr val="tx2"/>
                </a:solidFill>
              </a:rPr>
              <a:t>Example</a:t>
            </a:r>
            <a:r>
              <a:rPr lang="en-US" sz="1700" b="1" dirty="0"/>
              <a:t>: </a:t>
            </a:r>
            <a:r>
              <a:rPr lang="en-US" sz="1700" dirty="0"/>
              <a:t>The 2008 YouTube hijack; an attempt to block YouTube through route hijacking led to much of the traffic to YouTube being dropped around the world.</a:t>
            </a:r>
          </a:p>
          <a:p>
            <a:pPr>
              <a:lnSpc>
                <a:spcPct val="90000"/>
              </a:lnSpc>
            </a:pPr>
            <a:br>
              <a:rPr lang="en-US" sz="1700" dirty="0"/>
            </a:br>
            <a:r>
              <a:rPr lang="en-US" sz="1700" b="1" dirty="0">
                <a:solidFill>
                  <a:schemeClr val="tx2"/>
                </a:solidFill>
              </a:rPr>
              <a:t>Fix</a:t>
            </a:r>
            <a:r>
              <a:rPr lang="en-US" sz="1700" b="1" dirty="0"/>
              <a:t>: </a:t>
            </a:r>
            <a:r>
              <a:rPr lang="en-US" sz="1700" dirty="0"/>
              <a:t>Strong filtering policies (adjacent networks should strengthen their filtering policies to avoid accepting false announcements).</a:t>
            </a:r>
          </a:p>
        </p:txBody>
      </p:sp>
    </p:spTree>
    <p:extLst>
      <p:ext uri="{BB962C8B-B14F-4D97-AF65-F5344CB8AC3E}">
        <p14:creationId xmlns:p14="http://schemas.microsoft.com/office/powerpoint/2010/main" val="1554227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Route Leak</a:t>
            </a:r>
            <a:endParaRPr lang="en-US" dirty="0"/>
          </a:p>
        </p:txBody>
      </p:sp>
      <p:sp>
        <p:nvSpPr>
          <p:cNvPr id="5" name="Content Placeholder 2"/>
          <p:cNvSpPr>
            <a:spLocks noGrp="1"/>
          </p:cNvSpPr>
          <p:nvPr>
            <p:ph sz="quarter" idx="16"/>
          </p:nvPr>
        </p:nvSpPr>
        <p:spPr>
          <a:xfrm>
            <a:off x="539999" y="1561539"/>
            <a:ext cx="6237319" cy="4426885"/>
          </a:xfrm>
        </p:spPr>
        <p:txBody>
          <a:bodyPr>
            <a:normAutofit fontScale="92500" lnSpcReduction="10000"/>
          </a:bodyPr>
          <a:lstStyle/>
          <a:p>
            <a:r>
              <a:rPr lang="en-US" sz="1800" b="1" dirty="0">
                <a:solidFill>
                  <a:schemeClr val="tx2"/>
                </a:solidFill>
                <a:latin typeface="Arial" panose="020B0604020202020204" pitchFamily="34" charset="0"/>
                <a:cs typeface="Arial" panose="020B0604020202020204" pitchFamily="34" charset="0"/>
              </a:rPr>
              <a:t>A route leak </a:t>
            </a:r>
            <a:r>
              <a:rPr lang="en-US" sz="1800" dirty="0"/>
              <a:t>is where a network operator with multiple upstream providers accidentally announces to one of its upstream providers that is has a route to a destination through the other upstream provider. This makes the network an intermediary network between the two upstream providers, with one sending traffic through the network to get to the other.</a:t>
            </a:r>
          </a:p>
          <a:p>
            <a:br>
              <a:rPr lang="en-US" sz="1800" dirty="0"/>
            </a:br>
            <a:r>
              <a:rPr lang="en-US" sz="1800" b="1" dirty="0">
                <a:solidFill>
                  <a:schemeClr val="tx2"/>
                </a:solidFill>
                <a:latin typeface="Arial" panose="020B0604020202020204" pitchFamily="34" charset="0"/>
                <a:cs typeface="Arial" panose="020B0604020202020204" pitchFamily="34" charset="0"/>
              </a:rPr>
              <a:t>Example: </a:t>
            </a:r>
            <a:r>
              <a:rPr lang="en-US" sz="1800" dirty="0"/>
              <a:t>2015, Malaysia Telecom and Level 3, a major backbone provider. Malaysia Telecom told one of Level 3’s networks that it was capable of delivering traffic to anywhere on the Internet. Once Level 3 decided the route through Malaysia Telecom looked like the best option, it diverted a huge amount of traffic to Malaysia Telecom.</a:t>
            </a:r>
          </a:p>
          <a:p>
            <a:r>
              <a:rPr lang="en-US" sz="1800" b="1" dirty="0">
                <a:solidFill>
                  <a:schemeClr val="tx2"/>
                </a:solidFill>
                <a:ea typeface="Hind Medium" charset="0"/>
                <a:cs typeface="Hind Medium" charset="0"/>
              </a:rPr>
              <a:t>Fix: </a:t>
            </a:r>
            <a:r>
              <a:rPr lang="en-US" sz="1800" dirty="0">
                <a:ea typeface="Hind Medium" charset="0"/>
                <a:cs typeface="Hind Medium" charset="0"/>
              </a:rPr>
              <a:t>Strong filtering policies (adjacent networks should strengthen their filtering policies to avoid accepting announcements that don</a:t>
            </a:r>
            <a:r>
              <a:rPr lang="mr-IN" sz="1800" dirty="0">
                <a:ea typeface="Hind Medium" charset="0"/>
                <a:cs typeface="Hind Medium" charset="0"/>
              </a:rPr>
              <a:t>’</a:t>
            </a:r>
            <a:r>
              <a:rPr lang="en-US" sz="1800" dirty="0">
                <a:ea typeface="Hind Medium" charset="0"/>
                <a:cs typeface="Hind Medium" charset="0"/>
              </a:rPr>
              <a:t>t make sense).</a:t>
            </a:r>
          </a:p>
        </p:txBody>
      </p:sp>
      <p:pic>
        <p:nvPicPr>
          <p:cNvPr id="8" name="Picture 7" descr="A picture containing small&#10;&#10;Description automatically generated">
            <a:extLst>
              <a:ext uri="{FF2B5EF4-FFF2-40B4-BE49-F238E27FC236}">
                <a16:creationId xmlns:a16="http://schemas.microsoft.com/office/drawing/2014/main" id="{F62808A5-A38C-8A4E-828E-D938B5349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94929" y="0"/>
            <a:ext cx="5597071" cy="6858000"/>
          </a:xfrm>
          <a:prstGeom prst="rect">
            <a:avLst/>
          </a:prstGeom>
        </p:spPr>
      </p:pic>
    </p:spTree>
    <p:extLst>
      <p:ext uri="{BB962C8B-B14F-4D97-AF65-F5344CB8AC3E}">
        <p14:creationId xmlns:p14="http://schemas.microsoft.com/office/powerpoint/2010/main" val="22233717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 Address Spoofing</a:t>
            </a:r>
          </a:p>
        </p:txBody>
      </p:sp>
      <p:sp>
        <p:nvSpPr>
          <p:cNvPr id="3" name="Content Placeholder 2"/>
          <p:cNvSpPr>
            <a:spLocks noGrp="1"/>
          </p:cNvSpPr>
          <p:nvPr>
            <p:ph sz="quarter" idx="16"/>
          </p:nvPr>
        </p:nvSpPr>
        <p:spPr>
          <a:xfrm>
            <a:off x="540000" y="1561539"/>
            <a:ext cx="5771154" cy="3794231"/>
          </a:xfrm>
        </p:spPr>
        <p:txBody>
          <a:bodyPr/>
          <a:lstStyle/>
          <a:p>
            <a:r>
              <a:rPr lang="en-US" sz="1800" b="1" dirty="0">
                <a:solidFill>
                  <a:schemeClr val="tx2"/>
                </a:solidFill>
                <a:latin typeface="Arial" panose="020B0604020202020204" pitchFamily="34" charset="0"/>
                <a:cs typeface="Arial" panose="020B0604020202020204" pitchFamily="34" charset="0"/>
              </a:rPr>
              <a:t>IP address spoofing </a:t>
            </a:r>
            <a:r>
              <a:rPr lang="en-US" sz="1800" dirty="0"/>
              <a:t>is used to hide the true identity of a server or to impersonate another server. This technique can be used to amplify an attack.</a:t>
            </a:r>
          </a:p>
          <a:p>
            <a:br>
              <a:rPr lang="en-US" sz="1800" dirty="0"/>
            </a:br>
            <a:r>
              <a:rPr lang="en-US" sz="1800" b="1" dirty="0">
                <a:solidFill>
                  <a:schemeClr val="tx2"/>
                </a:solidFill>
                <a:latin typeface="Arial" panose="020B0604020202020204" pitchFamily="34" charset="0"/>
                <a:cs typeface="Arial" panose="020B0604020202020204" pitchFamily="34" charset="0"/>
              </a:rPr>
              <a:t>Example: </a:t>
            </a:r>
            <a:r>
              <a:rPr lang="en-US" sz="1800" dirty="0"/>
              <a:t>DNS amplification attack. By sending multiple spoofed requests to different DNS resolvers, an attacker can prompt many responses from the DNS resolver to be sent to a target, while only using one system to attack.</a:t>
            </a:r>
          </a:p>
          <a:p>
            <a:br>
              <a:rPr lang="en-US" sz="1800" dirty="0"/>
            </a:br>
            <a:r>
              <a:rPr lang="en-US" sz="1800" b="1" dirty="0">
                <a:solidFill>
                  <a:schemeClr val="tx2"/>
                </a:solidFill>
                <a:latin typeface="Arial" panose="020B0604020202020204" pitchFamily="34" charset="0"/>
                <a:cs typeface="Arial" panose="020B0604020202020204" pitchFamily="34" charset="0"/>
              </a:rPr>
              <a:t>Fix: </a:t>
            </a:r>
            <a:r>
              <a:rPr lang="en-US" sz="1800" dirty="0"/>
              <a:t>Source address validation: systems for source address validation can help tell if the end users and customer networks have correct source IP addresses (combined with filtering).</a:t>
            </a:r>
          </a:p>
        </p:txBody>
      </p:sp>
      <p:pic>
        <p:nvPicPr>
          <p:cNvPr id="5" name="Picture 4"/>
          <p:cNvPicPr/>
          <p:nvPr/>
        </p:nvPicPr>
        <p:blipFill>
          <a:blip r:embed="rId2" cstate="email">
            <a:extLst>
              <a:ext uri="{28A0092B-C50C-407E-A947-70E740481C1C}">
                <a14:useLocalDpi xmlns:a14="http://schemas.microsoft.com/office/drawing/2010/main"/>
              </a:ext>
            </a:extLst>
          </a:blip>
          <a:stretch>
            <a:fillRect/>
          </a:stretch>
        </p:blipFill>
        <p:spPr>
          <a:xfrm>
            <a:off x="6556918" y="1561539"/>
            <a:ext cx="5374309" cy="2935393"/>
          </a:xfrm>
          <a:prstGeom prst="rect">
            <a:avLst/>
          </a:prstGeom>
          <a:ln w="19050">
            <a:solidFill>
              <a:schemeClr val="tx1"/>
            </a:solidFill>
          </a:ln>
        </p:spPr>
      </p:pic>
    </p:spTree>
    <p:extLst>
      <p:ext uri="{BB962C8B-B14F-4D97-AF65-F5344CB8AC3E}">
        <p14:creationId xmlns:p14="http://schemas.microsoft.com/office/powerpoint/2010/main" val="22435555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Tools to Help</a:t>
            </a:r>
            <a:endParaRPr lang="en-US" dirty="0"/>
          </a:p>
        </p:txBody>
      </p:sp>
      <p:sp>
        <p:nvSpPr>
          <p:cNvPr id="3" name="Content Placeholder 2"/>
          <p:cNvSpPr>
            <a:spLocks noGrp="1"/>
          </p:cNvSpPr>
          <p:nvPr>
            <p:ph sz="quarter" idx="16"/>
          </p:nvPr>
        </p:nvSpPr>
        <p:spPr>
          <a:xfrm>
            <a:off x="540000" y="1561539"/>
            <a:ext cx="5136900" cy="4408955"/>
          </a:xfrm>
        </p:spPr>
        <p:txBody>
          <a:bodyPr/>
          <a:lstStyle/>
          <a:p>
            <a:pPr lvl="1"/>
            <a:r>
              <a:rPr lang="en-US" dirty="0"/>
              <a:t>Prefix and AS-PATH filtering</a:t>
            </a:r>
          </a:p>
          <a:p>
            <a:pPr marL="342900" lvl="1" indent="-342900">
              <a:buFont typeface="Arial" panose="020B0604020202020204" pitchFamily="34" charset="0"/>
              <a:buChar char="•"/>
            </a:pPr>
            <a:r>
              <a:rPr lang="en-US" dirty="0"/>
              <a:t>RPKI validator, IRR toolset, IRRPT, BGPQ3</a:t>
            </a:r>
          </a:p>
          <a:p>
            <a:pPr marL="342900" lvl="1" indent="-342900">
              <a:buFont typeface="Arial" panose="020B0604020202020204" pitchFamily="34" charset="0"/>
              <a:buChar char="•"/>
            </a:pPr>
            <a:r>
              <a:rPr lang="en-US" dirty="0"/>
              <a:t>BGPSEC</a:t>
            </a:r>
          </a:p>
          <a:p>
            <a:br>
              <a:rPr lang="en-US" dirty="0"/>
            </a:br>
            <a:r>
              <a:rPr lang="en-US" dirty="0"/>
              <a:t>But</a:t>
            </a:r>
            <a:r>
              <a:rPr lang="mr-IN" dirty="0"/>
              <a:t>…</a:t>
            </a:r>
            <a:endParaRPr lang="en-US" dirty="0"/>
          </a:p>
          <a:p>
            <a:pPr marL="342900" lvl="1" indent="-342900">
              <a:buFont typeface="Arial" panose="020B0604020202020204" pitchFamily="34" charset="0"/>
              <a:buChar char="•"/>
            </a:pPr>
            <a:r>
              <a:rPr lang="en-US" dirty="0"/>
              <a:t>Not enough deployment </a:t>
            </a:r>
          </a:p>
          <a:p>
            <a:pPr marL="342900" lvl="1" indent="-342900">
              <a:buFont typeface="Arial" panose="020B0604020202020204" pitchFamily="34" charset="0"/>
              <a:buChar char="•"/>
            </a:pPr>
            <a:r>
              <a:rPr lang="en-US" dirty="0"/>
              <a:t>Lack of reliable data</a:t>
            </a:r>
          </a:p>
          <a:p>
            <a:pPr lvl="1"/>
            <a:endParaRPr lang="en-US" dirty="0"/>
          </a:p>
          <a:p>
            <a:pPr marL="0" lvl="1" indent="0">
              <a:buNone/>
            </a:pPr>
            <a:r>
              <a:rPr lang="en-US" sz="2400" dirty="0">
                <a:solidFill>
                  <a:schemeClr val="tx2"/>
                </a:solidFill>
              </a:rPr>
              <a:t>We need concerted action to improve routing security.</a:t>
            </a:r>
          </a:p>
        </p:txBody>
      </p:sp>
      <p:pic>
        <p:nvPicPr>
          <p:cNvPr id="8" name="Picture Placeholder 7">
            <a:extLst>
              <a:ext uri="{FF2B5EF4-FFF2-40B4-BE49-F238E27FC236}">
                <a16:creationId xmlns:a16="http://schemas.microsoft.com/office/drawing/2014/main" id="{3DDAF6F5-7EF5-1446-A6DA-3ABE5923DA30}"/>
              </a:ext>
            </a:extLst>
          </p:cNvPr>
          <p:cNvPicPr>
            <a:picLocks noGrp="1" noChangeAspect="1"/>
          </p:cNvPicPr>
          <p:nvPr>
            <p:ph type="pic" sz="quarter" idx="19"/>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4014579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C0ED946-B6BE-8552-4816-FDE712077E26}"/>
              </a:ext>
            </a:extLst>
          </p:cNvPr>
          <p:cNvSpPr>
            <a:spLocks noGrp="1"/>
          </p:cNvSpPr>
          <p:nvPr>
            <p:ph sz="quarter" idx="12"/>
          </p:nvPr>
        </p:nvSpPr>
        <p:spPr>
          <a:xfrm>
            <a:off x="548640" y="1389380"/>
            <a:ext cx="6231988" cy="5042593"/>
          </a:xfrm>
        </p:spPr>
        <p:txBody>
          <a:bodyPr anchor="t">
            <a:normAutofit/>
          </a:bodyPr>
          <a:lstStyle/>
          <a:p>
            <a:r>
              <a:rPr lang="en-US" dirty="0"/>
              <a:t>Every network has a responsibility to implement basic routing security practices to mitigate threats.</a:t>
            </a:r>
          </a:p>
          <a:p>
            <a:r>
              <a:rPr lang="en-US" dirty="0"/>
              <a:t>But implementing best practices does not bring many immediate benefits. It costs time and money, and you probably can’t charge extra for it.</a:t>
            </a:r>
          </a:p>
          <a:p>
            <a:r>
              <a:rPr lang="en-US" dirty="0"/>
              <a:t>Even if you do everything right, your security is still in the hands of other networks. </a:t>
            </a:r>
          </a:p>
          <a:p>
            <a:r>
              <a:rPr lang="en-US" dirty="0"/>
              <a:t>This is a classic collective action problem. </a:t>
            </a:r>
          </a:p>
        </p:txBody>
      </p:sp>
      <p:sp>
        <p:nvSpPr>
          <p:cNvPr id="2" name="Title 1">
            <a:extLst>
              <a:ext uri="{FF2B5EF4-FFF2-40B4-BE49-F238E27FC236}">
                <a16:creationId xmlns:a16="http://schemas.microsoft.com/office/drawing/2014/main" id="{B7D4AF72-D171-1FC3-25F2-50F28197C92B}"/>
              </a:ext>
            </a:extLst>
          </p:cNvPr>
          <p:cNvSpPr>
            <a:spLocks noGrp="1"/>
          </p:cNvSpPr>
          <p:nvPr>
            <p:ph type="title"/>
          </p:nvPr>
        </p:nvSpPr>
        <p:spPr>
          <a:xfrm>
            <a:off x="540771" y="566739"/>
            <a:ext cx="6048872" cy="563042"/>
          </a:xfrm>
        </p:spPr>
        <p:txBody>
          <a:bodyPr wrap="square" anchor="t">
            <a:normAutofit fontScale="90000"/>
          </a:bodyPr>
          <a:lstStyle/>
          <a:p>
            <a:r>
              <a:rPr lang="en-US" dirty="0"/>
              <a:t>Why is Routing Security Hard?</a:t>
            </a:r>
          </a:p>
        </p:txBody>
      </p:sp>
      <p:pic>
        <p:nvPicPr>
          <p:cNvPr id="5" name="Picture Placeholder 5">
            <a:extLst>
              <a:ext uri="{FF2B5EF4-FFF2-40B4-BE49-F238E27FC236}">
                <a16:creationId xmlns:a16="http://schemas.microsoft.com/office/drawing/2014/main" id="{16A184F4-67C2-A5ED-57CF-346E9A20722A}"/>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132319" y="0"/>
            <a:ext cx="5059681" cy="6883159"/>
          </a:xfrm>
          <a:prstGeom prst="rect">
            <a:avLst/>
          </a:prstGeom>
        </p:spPr>
      </p:pic>
    </p:spTree>
    <p:extLst>
      <p:ext uri="{BB962C8B-B14F-4D97-AF65-F5344CB8AC3E}">
        <p14:creationId xmlns:p14="http://schemas.microsoft.com/office/powerpoint/2010/main" val="38033237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group of people in the shape of a map&#10;&#10;AI-generated content may be incorrect.">
            <a:extLst>
              <a:ext uri="{FF2B5EF4-FFF2-40B4-BE49-F238E27FC236}">
                <a16:creationId xmlns:a16="http://schemas.microsoft.com/office/drawing/2014/main" id="{4FB3195E-8C8E-C979-28DA-F1959FB2C5E3}"/>
              </a:ext>
            </a:extLst>
          </p:cNvPr>
          <p:cNvPicPr>
            <a:picLocks noGrp="1" noChangeAspect="1"/>
          </p:cNvPicPr>
          <p:nvPr>
            <p:ph type="pic" idx="1"/>
          </p:nvPr>
        </p:nvPicPr>
        <p:blipFill>
          <a:blip r:embed="rId2"/>
          <a:srcRect l="19422" r="19422"/>
          <a:stretch/>
        </p:blipFill>
        <p:spPr>
          <a:xfrm>
            <a:off x="6305344" y="0"/>
            <a:ext cx="5886417" cy="6857999"/>
          </a:xfrm>
          <a:noFill/>
        </p:spPr>
      </p:pic>
      <p:sp>
        <p:nvSpPr>
          <p:cNvPr id="8" name="Content Placeholder 7"/>
          <p:cNvSpPr>
            <a:spLocks noGrp="1"/>
          </p:cNvSpPr>
          <p:nvPr>
            <p:ph sz="quarter" idx="12"/>
          </p:nvPr>
        </p:nvSpPr>
        <p:spPr>
          <a:xfrm>
            <a:off x="548640" y="1389380"/>
            <a:ext cx="5564373" cy="4708525"/>
          </a:xfrm>
        </p:spPr>
        <p:txBody>
          <a:bodyPr anchor="t">
            <a:normAutofit/>
          </a:bodyPr>
          <a:lstStyle/>
          <a:p>
            <a:r>
              <a:rPr lang="en-US" b="1"/>
              <a:t>Network operators have a responsibility to ensure a globally robust and secure routing infrastructure.</a:t>
            </a:r>
          </a:p>
          <a:p>
            <a:r>
              <a:rPr lang="en-US"/>
              <a:t>Your network’s safety depends on a routing infrastructure that weeds out bad actors and accidental misconfigurations that wreak havoc on the Internet.</a:t>
            </a:r>
          </a:p>
          <a:p>
            <a:r>
              <a:rPr lang="en-US"/>
              <a:t>The more network operators work together, the fewer incidents there will be, and the less damage they can do.</a:t>
            </a:r>
          </a:p>
        </p:txBody>
      </p:sp>
      <p:sp>
        <p:nvSpPr>
          <p:cNvPr id="7" name="Title 6"/>
          <p:cNvSpPr>
            <a:spLocks noGrp="1"/>
          </p:cNvSpPr>
          <p:nvPr>
            <p:ph type="title"/>
          </p:nvPr>
        </p:nvSpPr>
        <p:spPr>
          <a:xfrm>
            <a:off x="540771" y="566739"/>
            <a:ext cx="5564373" cy="563042"/>
          </a:xfrm>
        </p:spPr>
        <p:txBody>
          <a:bodyPr wrap="square" anchor="t">
            <a:normAutofit/>
          </a:bodyPr>
          <a:lstStyle/>
          <a:p>
            <a:r>
              <a:rPr lang="en-US"/>
              <a:t>We Are In This Together</a:t>
            </a:r>
            <a:endParaRPr lang="en-US" dirty="0"/>
          </a:p>
        </p:txBody>
      </p:sp>
    </p:spTree>
    <p:extLst>
      <p:ext uri="{BB962C8B-B14F-4D97-AF65-F5344CB8AC3E}">
        <p14:creationId xmlns:p14="http://schemas.microsoft.com/office/powerpoint/2010/main" val="11651771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sz="quarter" idx="12"/>
          </p:nvPr>
        </p:nvSpPr>
        <p:spPr>
          <a:xfrm>
            <a:off x="758919" y="2800166"/>
            <a:ext cx="10674163" cy="1257669"/>
          </a:xfrm>
        </p:spPr>
        <p:txBody>
          <a:bodyPr/>
          <a:lstStyle/>
          <a:p>
            <a:r>
              <a:rPr lang="en-US" dirty="0"/>
              <a:t>The Solution: Mutually Agreed Norms for Routing Security (MANRS) </a:t>
            </a:r>
          </a:p>
        </p:txBody>
      </p:sp>
      <p:sp>
        <p:nvSpPr>
          <p:cNvPr id="7" name="Text Placeholder 6">
            <a:extLst>
              <a:ext uri="{FF2B5EF4-FFF2-40B4-BE49-F238E27FC236}">
                <a16:creationId xmlns:a16="http://schemas.microsoft.com/office/drawing/2014/main" id="{18DEF238-4748-0843-AC28-95FCE434421B}"/>
              </a:ext>
            </a:extLst>
          </p:cNvPr>
          <p:cNvSpPr>
            <a:spLocks noGrp="1"/>
          </p:cNvSpPr>
          <p:nvPr>
            <p:ph type="body" sz="quarter" idx="13"/>
          </p:nvPr>
        </p:nvSpPr>
        <p:spPr/>
        <p:txBody>
          <a:bodyPr/>
          <a:lstStyle/>
          <a:p>
            <a:r>
              <a:rPr lang="en-US" dirty="0"/>
              <a:t>Provides crucial fixes to reduce the most common routing threats</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842400" y="525600"/>
            <a:ext cx="10508400" cy="5572800"/>
          </a:xfrm>
        </p:spPr>
        <p:txBody>
          <a:bodyPr anchor="ctr">
            <a:normAutofit/>
          </a:bodyPr>
          <a:lstStyle/>
          <a:p>
            <a:r>
              <a:rPr lang="en-US" dirty="0"/>
              <a:t>MANRS improves the security and reliability of the global Internet routing system, based on collaboration among participants and shared responsibility for the Internet infrastructure.</a:t>
            </a:r>
          </a:p>
          <a:p>
            <a:endParaRPr lang="en-US" dirty="0"/>
          </a:p>
          <a:p>
            <a:r>
              <a:rPr lang="en-US" dirty="0"/>
              <a:t>MANRS sets a new norm for routing security. </a:t>
            </a:r>
            <a:endParaRPr lang="de-DE" altLang="en-US"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B22D3-74AE-452B-5C44-86B99C610371}"/>
              </a:ext>
            </a:extLst>
          </p:cNvPr>
          <p:cNvSpPr>
            <a:spLocks noGrp="1"/>
          </p:cNvSpPr>
          <p:nvPr>
            <p:ph type="title"/>
          </p:nvPr>
        </p:nvSpPr>
        <p:spPr>
          <a:xfrm>
            <a:off x="540976" y="567101"/>
            <a:ext cx="11121296" cy="575899"/>
          </a:xfrm>
        </p:spPr>
        <p:txBody>
          <a:bodyPr wrap="square" anchor="t">
            <a:normAutofit/>
          </a:bodyPr>
          <a:lstStyle/>
          <a:p>
            <a:r>
              <a:rPr lang="en-US"/>
              <a:t>Mutually Agreed Norms for Routing Security (MANRS)</a:t>
            </a:r>
          </a:p>
        </p:txBody>
      </p:sp>
      <p:sp>
        <p:nvSpPr>
          <p:cNvPr id="8" name="Subtitle 7"/>
          <p:cNvSpPr>
            <a:spLocks noGrp="1"/>
          </p:cNvSpPr>
          <p:nvPr>
            <p:ph sz="quarter" idx="20"/>
          </p:nvPr>
        </p:nvSpPr>
        <p:spPr>
          <a:xfrm>
            <a:off x="540976" y="1601297"/>
            <a:ext cx="6118241" cy="4689601"/>
          </a:xfrm>
        </p:spPr>
        <p:txBody>
          <a:bodyPr anchor="t">
            <a:noAutofit/>
          </a:bodyPr>
          <a:lstStyle/>
          <a:p>
            <a:pPr>
              <a:spcAft>
                <a:spcPts val="1800"/>
              </a:spcAft>
            </a:pPr>
            <a:r>
              <a:rPr lang="en-US" sz="2200" dirty="0">
                <a:latin typeface="Arial" panose="020B0604020202020204" pitchFamily="34" charset="0"/>
                <a:cs typeface="Arial" panose="020B0604020202020204" pitchFamily="34" charset="0"/>
              </a:rPr>
              <a:t>Industry-led initiative of 1000+ participating networks to implement best practices and collaborate toward a shared vision of a secure routing infrastructure.</a:t>
            </a:r>
          </a:p>
          <a:p>
            <a:pPr>
              <a:spcAft>
                <a:spcPts val="1800"/>
              </a:spcAft>
            </a:pPr>
            <a:r>
              <a:rPr lang="en-US" sz="2200" dirty="0">
                <a:latin typeface="Arial" panose="020B0604020202020204" pitchFamily="34" charset="0"/>
                <a:cs typeface="Arial" panose="020B0604020202020204" pitchFamily="34" charset="0"/>
              </a:rPr>
              <a:t>MANRS provides concrete actions for Network Operators, IXPs, CDN/Cloud Providers, and Equipment Vendors to reduce or eliminate the most common threats to routing.</a:t>
            </a:r>
          </a:p>
          <a:p>
            <a:pPr>
              <a:spcAft>
                <a:spcPts val="1800"/>
              </a:spcAft>
            </a:pPr>
            <a:r>
              <a:rPr lang="en-US" altLang="en-US" sz="2200" dirty="0">
                <a:latin typeface="Arial" panose="020B0604020202020204" pitchFamily="34" charset="0"/>
                <a:cs typeface="Arial" panose="020B0604020202020204" pitchFamily="34" charset="0"/>
              </a:rPr>
              <a:t>There are no fees to join MANRS. </a:t>
            </a:r>
          </a:p>
          <a:p>
            <a:pPr>
              <a:spcAft>
                <a:spcPts val="1800"/>
              </a:spcAft>
            </a:pPr>
            <a:r>
              <a:rPr lang="en-US" altLang="en-US" sz="2200" dirty="0">
                <a:latin typeface="Arial" panose="020B0604020202020204" pitchFamily="34" charset="0"/>
                <a:cs typeface="Arial" panose="020B0604020202020204" pitchFamily="34" charset="0"/>
              </a:rPr>
              <a:t>MANRS is supported by the Global Cyber Alliance.</a:t>
            </a:r>
            <a:endParaRPr lang="de-DE" altLang="en-US" sz="2200" dirty="0">
              <a:latin typeface="Arial" panose="020B0604020202020204" pitchFamily="34" charset="0"/>
              <a:cs typeface="Arial" panose="020B0604020202020204" pitchFamily="34" charset="0"/>
            </a:endParaRPr>
          </a:p>
          <a:p>
            <a:pPr>
              <a:lnSpc>
                <a:spcPct val="90000"/>
              </a:lnSpc>
              <a:spcAft>
                <a:spcPts val="1800"/>
              </a:spcAft>
            </a:pPr>
            <a:endParaRPr lang="en-US" sz="2200" dirty="0">
              <a:latin typeface="Arial" panose="020B0604020202020204" pitchFamily="34" charset="0"/>
              <a:cs typeface="Arial" panose="020B0604020202020204" pitchFamily="34" charset="0"/>
            </a:endParaRPr>
          </a:p>
        </p:txBody>
      </p:sp>
      <p:pic>
        <p:nvPicPr>
          <p:cNvPr id="5" name="Picture Placeholder 4">
            <a:extLst>
              <a:ext uri="{FF2B5EF4-FFF2-40B4-BE49-F238E27FC236}">
                <a16:creationId xmlns:a16="http://schemas.microsoft.com/office/drawing/2014/main" id="{1501E8AC-671C-97B1-8EFC-CB2C943E3B31}"/>
              </a:ext>
              <a:ext uri="{C183D7F6-B498-43B3-948B-1728B52AA6E4}">
                <adec:decorative xmlns:adec="http://schemas.microsoft.com/office/drawing/2017/decorative" val="1"/>
              </a:ext>
            </a:extLst>
          </p:cNvPr>
          <p:cNvPicPr>
            <a:picLocks noGrp="1" noChangeAspect="1"/>
          </p:cNvPicPr>
          <p:nvPr>
            <p:ph sz="quarter" idx="21"/>
          </p:nvPr>
        </p:nvPicPr>
        <p:blipFill>
          <a:blip r:embed="rId3"/>
          <a:stretch/>
        </p:blipFill>
        <p:spPr>
          <a:xfrm>
            <a:off x="6804846" y="1561539"/>
            <a:ext cx="4312871" cy="3471862"/>
          </a:xfrm>
          <a:noFill/>
        </p:spPr>
      </p:pic>
      <p:sp>
        <p:nvSpPr>
          <p:cNvPr id="6" name="TextBox 5">
            <a:extLst>
              <a:ext uri="{FF2B5EF4-FFF2-40B4-BE49-F238E27FC236}">
                <a16:creationId xmlns:a16="http://schemas.microsoft.com/office/drawing/2014/main" id="{E996BBEC-F14A-6C4F-BBD9-483F025A2E29}"/>
              </a:ext>
            </a:extLst>
          </p:cNvPr>
          <p:cNvSpPr txBox="1"/>
          <p:nvPr/>
        </p:nvSpPr>
        <p:spPr>
          <a:xfrm>
            <a:off x="5163671" y="2832847"/>
            <a:ext cx="0" cy="0"/>
          </a:xfrm>
          <a:prstGeom prst="rect">
            <a:avLst/>
          </a:prstGeom>
        </p:spPr>
        <p:txBody>
          <a:bodyPr vert="horz" wrap="none" lIns="0" tIns="0" rIns="0" bIns="0" rtlCol="0" anchor="t" anchorCtr="0">
            <a:noAutofit/>
          </a:bodyPr>
          <a:lstStyle/>
          <a:p>
            <a:pPr algn="l"/>
            <a:endParaRPr lang="en-GB" dirty="0">
              <a:latin typeface="+mn-lt"/>
            </a:endParaRPr>
          </a:p>
        </p:txBody>
      </p:sp>
    </p:spTree>
    <p:extLst>
      <p:ext uri="{BB962C8B-B14F-4D97-AF65-F5344CB8AC3E}">
        <p14:creationId xmlns:p14="http://schemas.microsoft.com/office/powerpoint/2010/main" val="29827710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7E8F82-1816-EC4A-9587-770632F29D73}"/>
              </a:ext>
            </a:extLst>
          </p:cNvPr>
          <p:cNvSpPr>
            <a:spLocks noGrp="1"/>
          </p:cNvSpPr>
          <p:nvPr>
            <p:ph type="title"/>
          </p:nvPr>
        </p:nvSpPr>
        <p:spPr/>
        <p:txBody>
          <a:bodyPr/>
          <a:lstStyle/>
          <a:p>
            <a:r>
              <a:rPr lang="en-US" dirty="0"/>
              <a:t>MANRS Programs </a:t>
            </a:r>
          </a:p>
        </p:txBody>
      </p:sp>
      <p:graphicFrame>
        <p:nvGraphicFramePr>
          <p:cNvPr id="9" name="Diagram 8">
            <a:extLst>
              <a:ext uri="{FF2B5EF4-FFF2-40B4-BE49-F238E27FC236}">
                <a16:creationId xmlns:a16="http://schemas.microsoft.com/office/drawing/2014/main" id="{72254AAD-EE8B-8744-94DB-74D53523132C}"/>
              </a:ext>
            </a:extLst>
          </p:cNvPr>
          <p:cNvGraphicFramePr/>
          <p:nvPr>
            <p:extLst>
              <p:ext uri="{D42A27DB-BD31-4B8C-83A1-F6EECF244321}">
                <p14:modId xmlns:p14="http://schemas.microsoft.com/office/powerpoint/2010/main" val="3837910828"/>
              </p:ext>
            </p:extLst>
          </p:nvPr>
        </p:nvGraphicFramePr>
        <p:xfrm>
          <a:off x="540975" y="1794282"/>
          <a:ext cx="11120800" cy="4268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06164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Cuatro opciones copy 36">
          <a:extLst>
            <a:ext uri="{FF2B5EF4-FFF2-40B4-BE49-F238E27FC236}">
              <a16:creationId xmlns:a16="http://schemas.microsoft.com/office/drawing/2014/main" id="{A8D2327F-4E8E-4572-0930-0638F702B129}"/>
            </a:ext>
          </a:extLst>
        </p:cNvPr>
        <p:cNvGrpSpPr/>
        <p:nvPr/>
      </p:nvGrpSpPr>
      <p:grpSpPr>
        <a:xfrm>
          <a:off x="0" y="0"/>
          <a:ext cx="0" cy="0"/>
          <a:chOff x="0" y="0"/>
          <a:chExt cx="0" cy="0"/>
        </a:xfrm>
      </p:grpSpPr>
      <p:sp>
        <p:nvSpPr>
          <p:cNvPr id="26" name="Title 25">
            <a:extLst>
              <a:ext uri="{FF2B5EF4-FFF2-40B4-BE49-F238E27FC236}">
                <a16:creationId xmlns:a16="http://schemas.microsoft.com/office/drawing/2014/main" id="{5AAD0221-507E-43F8-F246-7BE19FBF9F4A}"/>
              </a:ext>
            </a:extLst>
          </p:cNvPr>
          <p:cNvSpPr>
            <a:spLocks noGrp="1"/>
          </p:cNvSpPr>
          <p:nvPr>
            <p:ph type="title"/>
          </p:nvPr>
        </p:nvSpPr>
        <p:spPr/>
        <p:txBody>
          <a:bodyPr/>
          <a:lstStyle/>
          <a:p>
            <a:r>
              <a:rPr lang="en-US" dirty="0"/>
              <a:t>MANRS Actions</a:t>
            </a:r>
          </a:p>
        </p:txBody>
      </p:sp>
      <p:grpSp>
        <p:nvGrpSpPr>
          <p:cNvPr id="46" name="Group 45">
            <a:extLst>
              <a:ext uri="{FF2B5EF4-FFF2-40B4-BE49-F238E27FC236}">
                <a16:creationId xmlns:a16="http://schemas.microsoft.com/office/drawing/2014/main" id="{869285DC-BB14-828D-AEC2-B9213EF02F79}"/>
              </a:ext>
            </a:extLst>
          </p:cNvPr>
          <p:cNvGrpSpPr/>
          <p:nvPr/>
        </p:nvGrpSpPr>
        <p:grpSpPr>
          <a:xfrm>
            <a:off x="1134578" y="1233688"/>
            <a:ext cx="9922843" cy="5776815"/>
            <a:chOff x="540976" y="1104900"/>
            <a:chExt cx="9922843" cy="5776815"/>
          </a:xfrm>
        </p:grpSpPr>
        <p:sp>
          <p:nvSpPr>
            <p:cNvPr id="4" name="Body text copy copy 1">
              <a:extLst>
                <a:ext uri="{FF2B5EF4-FFF2-40B4-BE49-F238E27FC236}">
                  <a16:creationId xmlns:a16="http://schemas.microsoft.com/office/drawing/2014/main" id="{91E8E4B0-8739-8616-A9F1-700AA1A9C197}"/>
                </a:ext>
              </a:extLst>
            </p:cNvPr>
            <p:cNvSpPr/>
            <p:nvPr/>
          </p:nvSpPr>
          <p:spPr>
            <a:xfrm>
              <a:off x="1006405" y="2416400"/>
              <a:ext cx="2792897" cy="1492248"/>
            </a:xfrm>
            <a:prstGeom prst="rect">
              <a:avLst/>
            </a:prstGeom>
          </p:spPr>
          <p:txBody>
            <a:bodyPr spcFirstLastPara="0" lIns="0" tIns="0" rIns="0" bIns="0" anchor="t"/>
            <a:lstStyle/>
            <a:p>
              <a:pPr algn="ctr" hangingPunct="0">
                <a:lnSpc>
                  <a:spcPct val="100000"/>
                </a:lnSpc>
              </a:pPr>
              <a:r>
                <a:rPr lang="en-US" b="1" dirty="0">
                  <a:solidFill>
                    <a:srgbClr val="4A6069"/>
                  </a:solidFill>
                  <a:latin typeface="Lato"/>
                  <a:ea typeface="+mn-ea"/>
                  <a:cs typeface="Lato"/>
                </a:rPr>
                <a:t>Filtering</a:t>
              </a:r>
              <a:endParaRPr lang="en-US" sz="1546" b="1" dirty="0">
                <a:solidFill>
                  <a:srgbClr val="4A6069"/>
                </a:solidFill>
                <a:latin typeface="Lato"/>
                <a:ea typeface="+mn-ea"/>
                <a:cs typeface="Lato"/>
              </a:endParaRPr>
            </a:p>
            <a:p>
              <a:pPr algn="ctr" hangingPunct="0">
                <a:lnSpc>
                  <a:spcPct val="100000"/>
                </a:lnSpc>
              </a:pPr>
              <a:r>
                <a:rPr lang="en-US" sz="1400" i="1" dirty="0">
                  <a:solidFill>
                    <a:srgbClr val="4A6069"/>
                  </a:solidFill>
                  <a:latin typeface="Lato"/>
                  <a:ea typeface="+mn-ea"/>
                  <a:cs typeface="Lato"/>
                </a:rPr>
                <a:t>Ensure the correctness of your own announcements and of announcements from your customers to adjacent networks with prefix and AS-path granularity </a:t>
              </a:r>
              <a:endParaRPr sz="1400" i="1" dirty="0">
                <a:solidFill>
                  <a:srgbClr val="4A6069"/>
                </a:solidFill>
                <a:latin typeface="Lato"/>
                <a:ea typeface="+mn-ea"/>
                <a:cs typeface="Lato"/>
              </a:endParaRPr>
            </a:p>
          </p:txBody>
        </p:sp>
        <p:pic>
          <p:nvPicPr>
            <p:cNvPr id="7" name="customLine copy 2">
              <a:extLst>
                <a:ext uri="{FF2B5EF4-FFF2-40B4-BE49-F238E27FC236}">
                  <a16:creationId xmlns:a16="http://schemas.microsoft.com/office/drawing/2014/main" id="{A4CE2498-4B37-7B8B-8A1D-360FB06818F4}"/>
                </a:ext>
              </a:extLst>
            </p:cNvPr>
            <p:cNvPicPr/>
            <p:nvPr/>
          </p:nvPicPr>
          <p:blipFill rotWithShape="1">
            <a:blip r:embed="rId2"/>
            <a:stretch>
              <a:fillRect/>
            </a:stretch>
          </p:blipFill>
          <p:spPr>
            <a:xfrm>
              <a:off x="540976" y="3879098"/>
              <a:ext cx="9922843" cy="203274"/>
            </a:xfrm>
            <a:prstGeom prst="rect">
              <a:avLst/>
            </a:prstGeom>
          </p:spPr>
        </p:pic>
        <p:pic>
          <p:nvPicPr>
            <p:cNvPr id="3" name="Picture 2" descr="A blue hexagon with a white computer screen and a blue shield&#10;&#10;AI-generated content may be incorrect.">
              <a:extLst>
                <a:ext uri="{FF2B5EF4-FFF2-40B4-BE49-F238E27FC236}">
                  <a16:creationId xmlns:a16="http://schemas.microsoft.com/office/drawing/2014/main" id="{991C97B0-2899-B9EC-8AAA-58AA00645E20}"/>
                </a:ext>
              </a:extLst>
            </p:cNvPr>
            <p:cNvPicPr>
              <a:picLocks noChangeAspect="1"/>
            </p:cNvPicPr>
            <p:nvPr/>
          </p:nvPicPr>
          <p:blipFill>
            <a:blip r:embed="rId3"/>
            <a:stretch>
              <a:fillRect/>
            </a:stretch>
          </p:blipFill>
          <p:spPr>
            <a:xfrm>
              <a:off x="8397675" y="1224972"/>
              <a:ext cx="1143000" cy="1143000"/>
            </a:xfrm>
            <a:prstGeom prst="rect">
              <a:avLst/>
            </a:prstGeom>
          </p:spPr>
        </p:pic>
        <p:pic>
          <p:nvPicPr>
            <p:cNvPr id="29" name="Picture 28" descr="A hexagon with white and blue gears&#10;&#10;AI-generated content may be incorrect.">
              <a:extLst>
                <a:ext uri="{FF2B5EF4-FFF2-40B4-BE49-F238E27FC236}">
                  <a16:creationId xmlns:a16="http://schemas.microsoft.com/office/drawing/2014/main" id="{DAFDEA81-A924-3CE7-DA66-7950B72F6276}"/>
                </a:ext>
              </a:extLst>
            </p:cNvPr>
            <p:cNvPicPr>
              <a:picLocks noChangeAspect="1"/>
            </p:cNvPicPr>
            <p:nvPr/>
          </p:nvPicPr>
          <p:blipFill>
            <a:blip r:embed="rId4"/>
            <a:stretch>
              <a:fillRect/>
            </a:stretch>
          </p:blipFill>
          <p:spPr>
            <a:xfrm>
              <a:off x="1831354" y="1226113"/>
              <a:ext cx="1143000" cy="1140719"/>
            </a:xfrm>
            <a:prstGeom prst="rect">
              <a:avLst/>
            </a:prstGeom>
          </p:spPr>
        </p:pic>
        <p:pic>
          <p:nvPicPr>
            <p:cNvPr id="31" name="Picture 30" descr="A blue hexagon with white circles and lines&#10;&#10;AI-generated content may be incorrect.">
              <a:extLst>
                <a:ext uri="{FF2B5EF4-FFF2-40B4-BE49-F238E27FC236}">
                  <a16:creationId xmlns:a16="http://schemas.microsoft.com/office/drawing/2014/main" id="{06317948-D10F-FD8B-2B0F-050FAA6BD8DA}"/>
                </a:ext>
              </a:extLst>
            </p:cNvPr>
            <p:cNvPicPr>
              <a:picLocks noChangeAspect="1"/>
            </p:cNvPicPr>
            <p:nvPr/>
          </p:nvPicPr>
          <p:blipFill>
            <a:blip r:embed="rId5"/>
            <a:stretch>
              <a:fillRect/>
            </a:stretch>
          </p:blipFill>
          <p:spPr>
            <a:xfrm>
              <a:off x="5114514" y="1224972"/>
              <a:ext cx="1143000" cy="1143000"/>
            </a:xfrm>
            <a:prstGeom prst="rect">
              <a:avLst/>
            </a:prstGeom>
          </p:spPr>
        </p:pic>
        <p:pic>
          <p:nvPicPr>
            <p:cNvPr id="32" name="customLine copy 1">
              <a:extLst>
                <a:ext uri="{FF2B5EF4-FFF2-40B4-BE49-F238E27FC236}">
                  <a16:creationId xmlns:a16="http://schemas.microsoft.com/office/drawing/2014/main" id="{7026B477-2595-147E-6377-EA91F579A5B2}"/>
                </a:ext>
              </a:extLst>
            </p:cNvPr>
            <p:cNvPicPr/>
            <p:nvPr/>
          </p:nvPicPr>
          <p:blipFill rotWithShape="1">
            <a:blip r:embed="rId6"/>
            <a:stretch>
              <a:fillRect/>
            </a:stretch>
          </p:blipFill>
          <p:spPr>
            <a:xfrm rot="5400000">
              <a:off x="1442318" y="3821784"/>
              <a:ext cx="5465319" cy="156357"/>
            </a:xfrm>
            <a:prstGeom prst="rect">
              <a:avLst/>
            </a:prstGeom>
          </p:spPr>
        </p:pic>
        <p:sp>
          <p:nvSpPr>
            <p:cNvPr id="33" name="Body text copy copy 1">
              <a:extLst>
                <a:ext uri="{FF2B5EF4-FFF2-40B4-BE49-F238E27FC236}">
                  <a16:creationId xmlns:a16="http://schemas.microsoft.com/office/drawing/2014/main" id="{4DCE6D44-564D-6839-5D11-FE721FE3CB5C}"/>
                </a:ext>
              </a:extLst>
            </p:cNvPr>
            <p:cNvSpPr/>
            <p:nvPr/>
          </p:nvSpPr>
          <p:spPr>
            <a:xfrm>
              <a:off x="4289565" y="2416400"/>
              <a:ext cx="2792897" cy="1492248"/>
            </a:xfrm>
            <a:prstGeom prst="rect">
              <a:avLst/>
            </a:prstGeom>
          </p:spPr>
          <p:txBody>
            <a:bodyPr spcFirstLastPara="0" lIns="0" tIns="0" rIns="0" bIns="0" anchor="t"/>
            <a:lstStyle/>
            <a:p>
              <a:pPr algn="ctr" hangingPunct="0">
                <a:lnSpc>
                  <a:spcPct val="100000"/>
                </a:lnSpc>
              </a:pPr>
              <a:r>
                <a:rPr lang="en-US" b="1" dirty="0">
                  <a:solidFill>
                    <a:srgbClr val="4A6069"/>
                  </a:solidFill>
                  <a:latin typeface="Lato"/>
                  <a:ea typeface="+mn-ea"/>
                  <a:cs typeface="Lato"/>
                </a:rPr>
                <a:t>Anti-spoofing</a:t>
              </a:r>
              <a:endParaRPr lang="en-US" sz="1546" b="1" dirty="0">
                <a:solidFill>
                  <a:srgbClr val="4A6069"/>
                </a:solidFill>
                <a:latin typeface="Lato"/>
                <a:ea typeface="+mn-ea"/>
                <a:cs typeface="Lato"/>
              </a:endParaRPr>
            </a:p>
            <a:p>
              <a:pPr algn="ctr" hangingPunct="0">
                <a:lnSpc>
                  <a:spcPct val="100000"/>
                </a:lnSpc>
              </a:pPr>
              <a:r>
                <a:rPr lang="en-US" sz="1400" i="1" dirty="0">
                  <a:solidFill>
                    <a:srgbClr val="4A6069"/>
                  </a:solidFill>
                  <a:latin typeface="Lato"/>
                  <a:ea typeface="+mn-ea"/>
                  <a:cs typeface="Lato"/>
                </a:rPr>
                <a:t>Enable source address validation for at least single-homed stub customer networks, your own end-users, and infrastructure</a:t>
              </a:r>
              <a:endParaRPr sz="1400" i="1" dirty="0">
                <a:solidFill>
                  <a:srgbClr val="4A6069"/>
                </a:solidFill>
                <a:latin typeface="Lato"/>
                <a:ea typeface="+mn-ea"/>
                <a:cs typeface="Lato"/>
              </a:endParaRPr>
            </a:p>
          </p:txBody>
        </p:sp>
        <p:sp>
          <p:nvSpPr>
            <p:cNvPr id="34" name="Body text copy copy 1">
              <a:extLst>
                <a:ext uri="{FF2B5EF4-FFF2-40B4-BE49-F238E27FC236}">
                  <a16:creationId xmlns:a16="http://schemas.microsoft.com/office/drawing/2014/main" id="{7FCE5AAC-EB58-798A-FF6C-D54783DC6132}"/>
                </a:ext>
              </a:extLst>
            </p:cNvPr>
            <p:cNvSpPr/>
            <p:nvPr/>
          </p:nvSpPr>
          <p:spPr>
            <a:xfrm>
              <a:off x="7615644" y="2416400"/>
              <a:ext cx="2792897" cy="1492248"/>
            </a:xfrm>
            <a:prstGeom prst="rect">
              <a:avLst/>
            </a:prstGeom>
          </p:spPr>
          <p:txBody>
            <a:bodyPr spcFirstLastPara="0" lIns="0" tIns="0" rIns="0" bIns="0" anchor="t"/>
            <a:lstStyle/>
            <a:p>
              <a:pPr algn="ctr" hangingPunct="0">
                <a:lnSpc>
                  <a:spcPct val="100000"/>
                </a:lnSpc>
              </a:pPr>
              <a:r>
                <a:rPr lang="en-US" b="1" dirty="0">
                  <a:solidFill>
                    <a:srgbClr val="4A6069"/>
                  </a:solidFill>
                  <a:latin typeface="Lato"/>
                  <a:ea typeface="+mn-ea"/>
                  <a:cs typeface="Lato"/>
                </a:rPr>
                <a:t>Coordination</a:t>
              </a:r>
              <a:endParaRPr lang="en-US" sz="1546" b="1" dirty="0">
                <a:solidFill>
                  <a:srgbClr val="4A6069"/>
                </a:solidFill>
                <a:latin typeface="Lato"/>
                <a:ea typeface="+mn-ea"/>
                <a:cs typeface="Lato"/>
              </a:endParaRPr>
            </a:p>
            <a:p>
              <a:pPr algn="ctr" hangingPunct="0">
                <a:lnSpc>
                  <a:spcPct val="100000"/>
                </a:lnSpc>
              </a:pPr>
              <a:r>
                <a:rPr lang="en-US" sz="1400" i="1" dirty="0">
                  <a:solidFill>
                    <a:srgbClr val="4A6069"/>
                  </a:solidFill>
                  <a:latin typeface="Lato"/>
                  <a:ea typeface="+mn-ea"/>
                  <a:cs typeface="Lato"/>
                </a:rPr>
                <a:t>Maintain globally accessible up-to-date contact information</a:t>
              </a:r>
              <a:endParaRPr sz="1400" i="1" dirty="0">
                <a:solidFill>
                  <a:srgbClr val="4A6069"/>
                </a:solidFill>
                <a:latin typeface="Lato"/>
                <a:ea typeface="+mn-ea"/>
                <a:cs typeface="Lato"/>
              </a:endParaRPr>
            </a:p>
          </p:txBody>
        </p:sp>
        <p:pic>
          <p:nvPicPr>
            <p:cNvPr id="35" name="customLine copy 1">
              <a:extLst>
                <a:ext uri="{FF2B5EF4-FFF2-40B4-BE49-F238E27FC236}">
                  <a16:creationId xmlns:a16="http://schemas.microsoft.com/office/drawing/2014/main" id="{25B9E901-5144-A853-4496-A159ACB41982}"/>
                </a:ext>
              </a:extLst>
            </p:cNvPr>
            <p:cNvPicPr/>
            <p:nvPr/>
          </p:nvPicPr>
          <p:blipFill rotWithShape="1">
            <a:blip r:embed="rId6"/>
            <a:stretch>
              <a:fillRect/>
            </a:stretch>
          </p:blipFill>
          <p:spPr>
            <a:xfrm rot="5400000">
              <a:off x="4749529" y="3759381"/>
              <a:ext cx="5465319" cy="156357"/>
            </a:xfrm>
            <a:prstGeom prst="rect">
              <a:avLst/>
            </a:prstGeom>
          </p:spPr>
        </p:pic>
        <p:pic>
          <p:nvPicPr>
            <p:cNvPr id="37" name="Picture 36" descr="A hexagon with a globe and a check mark&#10;&#10;AI-generated content may be incorrect.">
              <a:extLst>
                <a:ext uri="{FF2B5EF4-FFF2-40B4-BE49-F238E27FC236}">
                  <a16:creationId xmlns:a16="http://schemas.microsoft.com/office/drawing/2014/main" id="{2E386DAD-04B2-2EBA-F9AA-F466675BAA25}"/>
                </a:ext>
              </a:extLst>
            </p:cNvPr>
            <p:cNvPicPr>
              <a:picLocks noChangeAspect="1"/>
            </p:cNvPicPr>
            <p:nvPr/>
          </p:nvPicPr>
          <p:blipFill>
            <a:blip r:embed="rId7"/>
            <a:stretch>
              <a:fillRect/>
            </a:stretch>
          </p:blipFill>
          <p:spPr>
            <a:xfrm>
              <a:off x="1831354" y="4082372"/>
              <a:ext cx="1143000" cy="1140719"/>
            </a:xfrm>
            <a:prstGeom prst="rect">
              <a:avLst/>
            </a:prstGeom>
          </p:spPr>
        </p:pic>
        <p:pic>
          <p:nvPicPr>
            <p:cNvPr id="39" name="Picture 38" descr="A hexagon with a graph and arrow&#10;&#10;AI-generated content may be incorrect.">
              <a:extLst>
                <a:ext uri="{FF2B5EF4-FFF2-40B4-BE49-F238E27FC236}">
                  <a16:creationId xmlns:a16="http://schemas.microsoft.com/office/drawing/2014/main" id="{6F924C06-369C-269A-E511-FED81AD8F57B}"/>
                </a:ext>
              </a:extLst>
            </p:cNvPr>
            <p:cNvPicPr>
              <a:picLocks noChangeAspect="1"/>
            </p:cNvPicPr>
            <p:nvPr/>
          </p:nvPicPr>
          <p:blipFill>
            <a:blip r:embed="rId8"/>
            <a:stretch>
              <a:fillRect/>
            </a:stretch>
          </p:blipFill>
          <p:spPr>
            <a:xfrm>
              <a:off x="8397675" y="4082372"/>
              <a:ext cx="1143000" cy="1140719"/>
            </a:xfrm>
            <a:prstGeom prst="rect">
              <a:avLst/>
            </a:prstGeom>
          </p:spPr>
        </p:pic>
        <p:pic>
          <p:nvPicPr>
            <p:cNvPr id="41" name="Picture 40" descr="A blue hexagon with white outline and blue screwdriver and wrench&#10;&#10;AI-generated content may be incorrect.">
              <a:extLst>
                <a:ext uri="{FF2B5EF4-FFF2-40B4-BE49-F238E27FC236}">
                  <a16:creationId xmlns:a16="http://schemas.microsoft.com/office/drawing/2014/main" id="{530185B2-16BA-9E49-8B4F-C7F2A6316FE4}"/>
                </a:ext>
              </a:extLst>
            </p:cNvPr>
            <p:cNvPicPr>
              <a:picLocks noChangeAspect="1"/>
            </p:cNvPicPr>
            <p:nvPr/>
          </p:nvPicPr>
          <p:blipFill>
            <a:blip r:embed="rId9"/>
            <a:stretch>
              <a:fillRect/>
            </a:stretch>
          </p:blipFill>
          <p:spPr>
            <a:xfrm>
              <a:off x="5114513" y="4082372"/>
              <a:ext cx="1143000" cy="1140719"/>
            </a:xfrm>
            <a:prstGeom prst="rect">
              <a:avLst/>
            </a:prstGeom>
          </p:spPr>
        </p:pic>
        <p:sp>
          <p:nvSpPr>
            <p:cNvPr id="43" name="Body text copy copy 1">
              <a:extLst>
                <a:ext uri="{FF2B5EF4-FFF2-40B4-BE49-F238E27FC236}">
                  <a16:creationId xmlns:a16="http://schemas.microsoft.com/office/drawing/2014/main" id="{0BB7C9A6-C073-DFA6-458D-5CC0D5370069}"/>
                </a:ext>
              </a:extLst>
            </p:cNvPr>
            <p:cNvSpPr/>
            <p:nvPr/>
          </p:nvSpPr>
          <p:spPr>
            <a:xfrm>
              <a:off x="1006404" y="5389467"/>
              <a:ext cx="2792897" cy="1492248"/>
            </a:xfrm>
            <a:prstGeom prst="rect">
              <a:avLst/>
            </a:prstGeom>
          </p:spPr>
          <p:txBody>
            <a:bodyPr spcFirstLastPara="0" lIns="0" tIns="0" rIns="0" bIns="0" anchor="t"/>
            <a:lstStyle/>
            <a:p>
              <a:pPr algn="ctr" hangingPunct="0">
                <a:lnSpc>
                  <a:spcPct val="100000"/>
                </a:lnSpc>
              </a:pPr>
              <a:r>
                <a:rPr lang="en-US" b="1" dirty="0">
                  <a:solidFill>
                    <a:srgbClr val="4A6069"/>
                  </a:solidFill>
                  <a:latin typeface="Lato"/>
                  <a:ea typeface="+mn-ea"/>
                  <a:cs typeface="Lato"/>
                </a:rPr>
                <a:t>Routing Information</a:t>
              </a:r>
              <a:endParaRPr lang="en-US" sz="1546" b="1" dirty="0">
                <a:solidFill>
                  <a:srgbClr val="4A6069"/>
                </a:solidFill>
                <a:latin typeface="Lato"/>
                <a:ea typeface="+mn-ea"/>
                <a:cs typeface="Lato"/>
              </a:endParaRPr>
            </a:p>
            <a:p>
              <a:pPr algn="ctr" hangingPunct="0">
                <a:lnSpc>
                  <a:spcPct val="100000"/>
                </a:lnSpc>
              </a:pPr>
              <a:r>
                <a:rPr lang="en-US" sz="1400" i="1" dirty="0">
                  <a:solidFill>
                    <a:srgbClr val="4A6069"/>
                  </a:solidFill>
                  <a:latin typeface="Lato"/>
                  <a:ea typeface="+mn-ea"/>
                  <a:cs typeface="Lato"/>
                </a:rPr>
                <a:t>Publish your information, so others can validate routing information on a global scale</a:t>
              </a:r>
              <a:endParaRPr sz="1400" i="1" dirty="0">
                <a:solidFill>
                  <a:srgbClr val="4A6069"/>
                </a:solidFill>
                <a:latin typeface="Lato"/>
                <a:ea typeface="+mn-ea"/>
                <a:cs typeface="Lato"/>
              </a:endParaRPr>
            </a:p>
          </p:txBody>
        </p:sp>
        <p:sp>
          <p:nvSpPr>
            <p:cNvPr id="44" name="Body text copy copy 1">
              <a:extLst>
                <a:ext uri="{FF2B5EF4-FFF2-40B4-BE49-F238E27FC236}">
                  <a16:creationId xmlns:a16="http://schemas.microsoft.com/office/drawing/2014/main" id="{05BA573F-EABA-6583-54BC-9ABDFAA04CEB}"/>
                </a:ext>
              </a:extLst>
            </p:cNvPr>
            <p:cNvSpPr/>
            <p:nvPr/>
          </p:nvSpPr>
          <p:spPr>
            <a:xfrm>
              <a:off x="4338663" y="5389467"/>
              <a:ext cx="2792897" cy="1492248"/>
            </a:xfrm>
            <a:prstGeom prst="rect">
              <a:avLst/>
            </a:prstGeom>
          </p:spPr>
          <p:txBody>
            <a:bodyPr spcFirstLastPara="0" lIns="0" tIns="0" rIns="0" bIns="0" anchor="t"/>
            <a:lstStyle/>
            <a:p>
              <a:pPr algn="ctr" hangingPunct="0">
                <a:lnSpc>
                  <a:spcPct val="100000"/>
                </a:lnSpc>
              </a:pPr>
              <a:r>
                <a:rPr lang="en-US" b="1" dirty="0">
                  <a:solidFill>
                    <a:srgbClr val="4A6069"/>
                  </a:solidFill>
                  <a:latin typeface="Lato"/>
                  <a:ea typeface="+mn-ea"/>
                  <a:cs typeface="Lato"/>
                </a:rPr>
                <a:t>Tools</a:t>
              </a:r>
              <a:endParaRPr lang="en-US" sz="1546" b="1" dirty="0">
                <a:solidFill>
                  <a:srgbClr val="4A6069"/>
                </a:solidFill>
                <a:latin typeface="Lato"/>
                <a:ea typeface="+mn-ea"/>
                <a:cs typeface="Lato"/>
              </a:endParaRPr>
            </a:p>
            <a:p>
              <a:pPr algn="ctr" hangingPunct="0">
                <a:lnSpc>
                  <a:spcPct val="100000"/>
                </a:lnSpc>
              </a:pPr>
              <a:r>
                <a:rPr lang="en-US" sz="1400" i="1" dirty="0">
                  <a:solidFill>
                    <a:srgbClr val="4A6069"/>
                  </a:solidFill>
                  <a:latin typeface="Lato"/>
                  <a:ea typeface="+mn-ea"/>
                  <a:cs typeface="Lato"/>
                </a:rPr>
                <a:t>Provide monitoring and debugging tools to help others</a:t>
              </a:r>
              <a:endParaRPr sz="1400" i="1" dirty="0">
                <a:solidFill>
                  <a:srgbClr val="4A6069"/>
                </a:solidFill>
                <a:latin typeface="Lato"/>
                <a:ea typeface="+mn-ea"/>
                <a:cs typeface="Lato"/>
              </a:endParaRPr>
            </a:p>
          </p:txBody>
        </p:sp>
        <p:sp>
          <p:nvSpPr>
            <p:cNvPr id="45" name="Body text copy copy 1">
              <a:extLst>
                <a:ext uri="{FF2B5EF4-FFF2-40B4-BE49-F238E27FC236}">
                  <a16:creationId xmlns:a16="http://schemas.microsoft.com/office/drawing/2014/main" id="{3D0A5348-5244-F777-9A7E-31393B014F01}"/>
                </a:ext>
              </a:extLst>
            </p:cNvPr>
            <p:cNvSpPr/>
            <p:nvPr/>
          </p:nvSpPr>
          <p:spPr>
            <a:xfrm>
              <a:off x="7670922" y="5389467"/>
              <a:ext cx="2792897" cy="1492248"/>
            </a:xfrm>
            <a:prstGeom prst="rect">
              <a:avLst/>
            </a:prstGeom>
          </p:spPr>
          <p:txBody>
            <a:bodyPr spcFirstLastPara="0" lIns="0" tIns="0" rIns="0" bIns="0" anchor="t"/>
            <a:lstStyle/>
            <a:p>
              <a:pPr algn="ctr" hangingPunct="0">
                <a:lnSpc>
                  <a:spcPct val="100000"/>
                </a:lnSpc>
              </a:pPr>
              <a:r>
                <a:rPr lang="en-US" b="1" dirty="0">
                  <a:solidFill>
                    <a:srgbClr val="4A6069"/>
                  </a:solidFill>
                  <a:latin typeface="Lato"/>
                  <a:ea typeface="+mn-ea"/>
                  <a:cs typeface="Lato"/>
                </a:rPr>
                <a:t>Promotion</a:t>
              </a:r>
              <a:endParaRPr lang="en-US" sz="1546" b="1" dirty="0">
                <a:solidFill>
                  <a:srgbClr val="4A6069"/>
                </a:solidFill>
                <a:latin typeface="Lato"/>
                <a:ea typeface="+mn-ea"/>
                <a:cs typeface="Lato"/>
              </a:endParaRPr>
            </a:p>
            <a:p>
              <a:pPr algn="ctr" hangingPunct="0">
                <a:lnSpc>
                  <a:spcPct val="100000"/>
                </a:lnSpc>
              </a:pPr>
              <a:r>
                <a:rPr lang="en-US" sz="1400" i="1" dirty="0">
                  <a:solidFill>
                    <a:srgbClr val="4A6069"/>
                  </a:solidFill>
                  <a:latin typeface="Lato"/>
                  <a:ea typeface="+mn-ea"/>
                  <a:cs typeface="Lato"/>
                </a:rPr>
                <a:t>Actively encourage MANRS adoption among peers, customers, and partners</a:t>
              </a:r>
              <a:endParaRPr sz="1400" i="1" dirty="0">
                <a:solidFill>
                  <a:srgbClr val="4A6069"/>
                </a:solidFill>
                <a:latin typeface="Lato"/>
                <a:ea typeface="+mn-ea"/>
                <a:cs typeface="Lato"/>
              </a:endParaRPr>
            </a:p>
          </p:txBody>
        </p:sp>
      </p:grpSp>
    </p:spTree>
    <p:extLst>
      <p:ext uri="{BB962C8B-B14F-4D97-AF65-F5344CB8AC3E}">
        <p14:creationId xmlns:p14="http://schemas.microsoft.com/office/powerpoint/2010/main" val="19284144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3EFE-80AF-F76B-1AD7-D0F208B655DA}"/>
              </a:ext>
            </a:extLst>
          </p:cNvPr>
          <p:cNvSpPr>
            <a:spLocks noGrp="1"/>
          </p:cNvSpPr>
          <p:nvPr>
            <p:ph type="title"/>
          </p:nvPr>
        </p:nvSpPr>
        <p:spPr/>
        <p:txBody>
          <a:bodyPr/>
          <a:lstStyle/>
          <a:p>
            <a:r>
              <a:rPr lang="en-US" dirty="0"/>
              <a:t>MANRS Development Process</a:t>
            </a:r>
          </a:p>
        </p:txBody>
      </p:sp>
      <p:sp>
        <p:nvSpPr>
          <p:cNvPr id="5" name="Content Placeholder 4">
            <a:extLst>
              <a:ext uri="{FF2B5EF4-FFF2-40B4-BE49-F238E27FC236}">
                <a16:creationId xmlns:a16="http://schemas.microsoft.com/office/drawing/2014/main" id="{E795B112-20D4-A3CC-23D6-447021C04BE2}"/>
              </a:ext>
            </a:extLst>
          </p:cNvPr>
          <p:cNvSpPr>
            <a:spLocks noGrp="1"/>
          </p:cNvSpPr>
          <p:nvPr>
            <p:ph idx="1"/>
          </p:nvPr>
        </p:nvSpPr>
        <p:spPr/>
        <p:txBody>
          <a:bodyPr vert="horz" lIns="0" tIns="0" rIns="0" bIns="0" rtlCol="0" anchor="t" anchorCtr="0">
            <a:normAutofit lnSpcReduction="10000"/>
          </a:bodyPr>
          <a:lstStyle/>
          <a:p>
            <a:r>
              <a:rPr lang="en-US" dirty="0">
                <a:cs typeface="Hind Medium" charset="0"/>
              </a:rPr>
              <a:t>We are developing a formal process to guide how MANRS documents are developed, adopted, and maintained.</a:t>
            </a:r>
          </a:p>
          <a:p>
            <a:r>
              <a:rPr lang="en-US" dirty="0">
                <a:cs typeface="Hind Medium" charset="0"/>
              </a:rPr>
              <a:t>Objectives:</a:t>
            </a:r>
          </a:p>
          <a:p>
            <a:pPr marL="342900" indent="-342900">
              <a:buFont typeface="Arial" panose="020B0604020202020204" pitchFamily="34" charset="0"/>
              <a:buChar char="•"/>
            </a:pPr>
            <a:r>
              <a:rPr lang="en-US" dirty="0">
                <a:cs typeface="Hind Medium" charset="0"/>
              </a:rPr>
              <a:t>Increase credibility, transparency and inclusiveness: a formal, documented mechanisms to develop and modify MANRS documentation (MANRS Actions, MANRS Charter…)</a:t>
            </a:r>
          </a:p>
          <a:p>
            <a:pPr marL="342900" indent="-342900">
              <a:buFont typeface="Arial" panose="020B0604020202020204" pitchFamily="34" charset="0"/>
              <a:buChar char="•"/>
            </a:pPr>
            <a:r>
              <a:rPr lang="en-US" dirty="0">
                <a:cs typeface="Hind Medium" charset="0"/>
              </a:rPr>
              <a:t>Introduce a formal document series: this provides stable references and version control, making it easier to refer to it in external documents</a:t>
            </a:r>
          </a:p>
        </p:txBody>
      </p:sp>
      <p:graphicFrame>
        <p:nvGraphicFramePr>
          <p:cNvPr id="4" name="Diagram 3">
            <a:extLst>
              <a:ext uri="{FF2B5EF4-FFF2-40B4-BE49-F238E27FC236}">
                <a16:creationId xmlns:a16="http://schemas.microsoft.com/office/drawing/2014/main" id="{F2129C9B-547F-0332-39D4-D866FED1E862}"/>
              </a:ext>
            </a:extLst>
          </p:cNvPr>
          <p:cNvGraphicFramePr/>
          <p:nvPr>
            <p:extLst>
              <p:ext uri="{D42A27DB-BD31-4B8C-83A1-F6EECF244321}">
                <p14:modId xmlns:p14="http://schemas.microsoft.com/office/powerpoint/2010/main" val="742119924"/>
              </p:ext>
            </p:extLst>
          </p:nvPr>
        </p:nvGraphicFramePr>
        <p:xfrm>
          <a:off x="132415" y="5345889"/>
          <a:ext cx="11924270" cy="1391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17310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sz="quarter" idx="12"/>
          </p:nvPr>
        </p:nvSpPr>
        <p:spPr/>
        <p:txBody>
          <a:bodyPr/>
          <a:lstStyle/>
          <a:p>
            <a:r>
              <a:rPr lang="en-US"/>
              <a:t>The Business Case for MANRS</a:t>
            </a:r>
            <a:br>
              <a:rPr lang="en-US"/>
            </a:br>
            <a:r>
              <a:rPr lang="en-US"/>
              <a:t>and Routing Security</a:t>
            </a:r>
            <a:endParaRPr lang="en-US" dirty="0"/>
          </a:p>
        </p:txBody>
      </p:sp>
    </p:spTree>
    <p:extLst>
      <p:ext uri="{BB962C8B-B14F-4D97-AF65-F5344CB8AC3E}">
        <p14:creationId xmlns:p14="http://schemas.microsoft.com/office/powerpoint/2010/main" val="16777231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Implementing MANRS Actions</a:t>
            </a:r>
          </a:p>
        </p:txBody>
      </p:sp>
      <p:sp>
        <p:nvSpPr>
          <p:cNvPr id="8" name="Content Placeholder 7"/>
          <p:cNvSpPr>
            <a:spLocks noGrp="1"/>
          </p:cNvSpPr>
          <p:nvPr>
            <p:ph sz="quarter" idx="16"/>
          </p:nvPr>
        </p:nvSpPr>
        <p:spPr/>
        <p:txBody>
          <a:bodyPr/>
          <a:lstStyle/>
          <a:p>
            <a:endParaRPr lang="en-US"/>
          </a:p>
          <a:p>
            <a:endParaRPr lang="en-US" dirty="0"/>
          </a:p>
        </p:txBody>
      </p:sp>
      <p:sp>
        <p:nvSpPr>
          <p:cNvPr id="9" name="Content Placeholder 7"/>
          <p:cNvSpPr txBox="1">
            <a:spLocks/>
          </p:cNvSpPr>
          <p:nvPr/>
        </p:nvSpPr>
        <p:spPr>
          <a:xfrm>
            <a:off x="540976" y="1375363"/>
            <a:ext cx="11122272" cy="4966700"/>
          </a:xfrm>
          <a:prstGeom prst="rect">
            <a:avLst/>
          </a:prstGeom>
        </p:spPr>
        <p:txBody>
          <a:bodyPr vert="horz" lIns="0" tIns="0" rIns="0" bIns="0" rtlCol="0" anchor="t" anchorCtr="0">
            <a:normAutofit/>
          </a:bodyPr>
          <a:lstStyle>
            <a:lvl1pPr algn="l" rtl="0" eaLnBrk="1" fontAlgn="base" hangingPunct="1">
              <a:lnSpc>
                <a:spcPct val="106000"/>
              </a:lnSpc>
              <a:spcBef>
                <a:spcPct val="0"/>
              </a:spcBef>
              <a:spcAft>
                <a:spcPts val="1200"/>
              </a:spcAft>
              <a:buFont typeface="Arial" charset="0"/>
              <a:defRPr sz="2000" b="0" i="0" kern="1200" spc="20">
                <a:solidFill>
                  <a:schemeClr val="tx1"/>
                </a:solidFill>
                <a:latin typeface="+mn-lt"/>
                <a:ea typeface="Hind Medium" charset="0"/>
                <a:cs typeface="Hind Medium" charset="0"/>
              </a:defRPr>
            </a:lvl1pPr>
            <a:lvl2pPr algn="l" rtl="0" eaLnBrk="1" fontAlgn="base" hangingPunct="1">
              <a:lnSpc>
                <a:spcPct val="114000"/>
              </a:lnSpc>
              <a:spcBef>
                <a:spcPct val="0"/>
              </a:spcBef>
              <a:spcAft>
                <a:spcPct val="0"/>
              </a:spcAft>
              <a:buFont typeface=".AppleSystemUIFont" charset="0"/>
              <a:defRPr sz="1800" kern="1200" spc="20">
                <a:solidFill>
                  <a:schemeClr val="tx1"/>
                </a:solidFill>
                <a:latin typeface="+mn-lt"/>
                <a:ea typeface="ＭＳ Ｐゴシック" charset="-128"/>
                <a:cs typeface="+mn-cs"/>
              </a:defRPr>
            </a:lvl2pPr>
            <a:lvl3pPr marL="270000" indent="-270000" algn="l" rtl="0" eaLnBrk="1" fontAlgn="base" hangingPunct="1">
              <a:lnSpc>
                <a:spcPct val="114000"/>
              </a:lnSpc>
              <a:spcBef>
                <a:spcPct val="0"/>
              </a:spcBef>
              <a:spcAft>
                <a:spcPts val="0"/>
              </a:spcAft>
              <a:buSzPct val="72000"/>
              <a:buFont typeface=".AppleSystemUIFont" charset="0"/>
              <a:buChar char="—"/>
              <a:defRPr sz="1800" kern="1200" spc="20">
                <a:solidFill>
                  <a:schemeClr val="tx1"/>
                </a:solidFill>
                <a:latin typeface="+mn-lt"/>
                <a:ea typeface="ＭＳ Ｐゴシック" charset="-128"/>
                <a:cs typeface="+mn-cs"/>
              </a:defRPr>
            </a:lvl3pPr>
            <a:lvl4pPr marL="556650" indent="-233925" algn="l" rtl="0" eaLnBrk="1" fontAlgn="base" hangingPunct="1">
              <a:lnSpc>
                <a:spcPct val="114000"/>
              </a:lnSpc>
              <a:spcBef>
                <a:spcPct val="0"/>
              </a:spcBef>
              <a:spcAft>
                <a:spcPct val="0"/>
              </a:spcAft>
              <a:buSzPct val="90000"/>
              <a:buFont typeface=".AppleSystemUIFont" charset="0"/>
              <a:buChar char="–"/>
              <a:defRPr sz="1800" kern="1200" spc="20">
                <a:solidFill>
                  <a:schemeClr val="tx1"/>
                </a:solidFill>
                <a:latin typeface="+mn-lt"/>
                <a:ea typeface="ＭＳ Ｐゴシック" charset="-128"/>
                <a:cs typeface="+mn-cs"/>
              </a:defRPr>
            </a:lvl4pPr>
            <a:lvl5pPr marL="772650" indent="-197925" algn="l" rtl="0" eaLnBrk="1" fontAlgn="base" hangingPunct="1">
              <a:lnSpc>
                <a:spcPct val="114000"/>
              </a:lnSpc>
              <a:spcBef>
                <a:spcPct val="0"/>
              </a:spcBef>
              <a:spcAft>
                <a:spcPts val="1500"/>
              </a:spcAft>
              <a:buSzPct val="75000"/>
              <a:buFont typeface="Arial" charset="0"/>
              <a:buChar char="•"/>
              <a:defRPr sz="1800" kern="1200" spc="2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Aft>
                <a:spcPts val="0"/>
              </a:spcAft>
            </a:pPr>
            <a:r>
              <a:rPr lang="en-US" sz="2400" b="1" dirty="0"/>
              <a:t>Signals</a:t>
            </a:r>
            <a:r>
              <a:rPr lang="en-US" sz="2400" dirty="0"/>
              <a:t> an organization’s security-forward posture and can eliminate SLA violations that reduce profitability or cost customer relationships.</a:t>
            </a:r>
          </a:p>
          <a:p>
            <a:pPr>
              <a:lnSpc>
                <a:spcPct val="100000"/>
              </a:lnSpc>
              <a:spcAft>
                <a:spcPts val="0"/>
              </a:spcAft>
            </a:pPr>
            <a:endParaRPr lang="en-US" sz="2400" b="1" dirty="0"/>
          </a:p>
          <a:p>
            <a:pPr>
              <a:lnSpc>
                <a:spcPct val="100000"/>
              </a:lnSpc>
              <a:spcAft>
                <a:spcPts val="0"/>
              </a:spcAft>
            </a:pPr>
            <a:r>
              <a:rPr lang="en-US" sz="2400" b="1" dirty="0"/>
              <a:t>Reduces </a:t>
            </a:r>
            <a:r>
              <a:rPr lang="en-US" sz="2400" dirty="0"/>
              <a:t>routing incidents, helping networks readily identify and address problems with customers or peers.</a:t>
            </a:r>
          </a:p>
          <a:p>
            <a:pPr>
              <a:lnSpc>
                <a:spcPct val="100000"/>
              </a:lnSpc>
              <a:spcAft>
                <a:spcPts val="0"/>
              </a:spcAft>
            </a:pPr>
            <a:endParaRPr lang="en-US" sz="2400" dirty="0"/>
          </a:p>
          <a:p>
            <a:pPr>
              <a:lnSpc>
                <a:spcPct val="100000"/>
              </a:lnSpc>
              <a:spcAft>
                <a:spcPts val="0"/>
              </a:spcAft>
            </a:pPr>
            <a:r>
              <a:rPr lang="en-US" sz="2400" b="1" dirty="0"/>
              <a:t>Improves</a:t>
            </a:r>
            <a:r>
              <a:rPr lang="en-US" sz="2400" dirty="0"/>
              <a:t> network’s operations by establishing better and cleaner peering communication pathways, while also providing granular insight for troubleshooting.</a:t>
            </a:r>
          </a:p>
          <a:p>
            <a:pPr>
              <a:lnSpc>
                <a:spcPct val="100000"/>
              </a:lnSpc>
              <a:spcAft>
                <a:spcPts val="0"/>
              </a:spcAft>
            </a:pPr>
            <a:endParaRPr lang="en-US" sz="2400" dirty="0"/>
          </a:p>
          <a:p>
            <a:pPr>
              <a:lnSpc>
                <a:spcPct val="100000"/>
              </a:lnSpc>
              <a:spcAft>
                <a:spcPts val="0"/>
              </a:spcAft>
            </a:pPr>
            <a:r>
              <a:rPr lang="en-US" sz="2400" b="1" dirty="0"/>
              <a:t>Addresses</a:t>
            </a:r>
            <a:r>
              <a:rPr lang="en-US" sz="2400" dirty="0"/>
              <a:t> many concerns of security-focused enterprises and other customers.</a:t>
            </a:r>
          </a:p>
          <a:p>
            <a:pPr>
              <a:lnSpc>
                <a:spcPct val="100000"/>
              </a:lnSpc>
              <a:spcAft>
                <a:spcPts val="0"/>
              </a:spcAft>
            </a:pPr>
            <a:endParaRPr lang="en-US" sz="2400" dirty="0"/>
          </a:p>
          <a:p>
            <a:pPr>
              <a:lnSpc>
                <a:spcPct val="100000"/>
              </a:lnSpc>
              <a:spcAft>
                <a:spcPts val="0"/>
              </a:spcAft>
            </a:pPr>
            <a:endParaRPr lang="en-US" sz="2400" dirty="0"/>
          </a:p>
          <a:p>
            <a:pPr>
              <a:lnSpc>
                <a:spcPct val="100000"/>
              </a:lnSpc>
              <a:spcAft>
                <a:spcPts val="0"/>
              </a:spcAft>
            </a:pPr>
            <a:endParaRPr lang="en-US" sz="2400" dirty="0"/>
          </a:p>
          <a:p>
            <a:pPr indent="-342900">
              <a:lnSpc>
                <a:spcPct val="100000"/>
              </a:lnSpc>
              <a:spcAft>
                <a:spcPts val="0"/>
              </a:spcAft>
              <a:buFont typeface="Arial" charset="0"/>
              <a:buChar char="•"/>
            </a:pPr>
            <a:endParaRPr lang="en-US" sz="2400" dirty="0"/>
          </a:p>
        </p:txBody>
      </p:sp>
    </p:spTree>
    <p:extLst>
      <p:ext uri="{BB962C8B-B14F-4D97-AF65-F5344CB8AC3E}">
        <p14:creationId xmlns:p14="http://schemas.microsoft.com/office/powerpoint/2010/main" val="33484478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GENERIC_outline copy 4"/>
        <p:cNvGrpSpPr/>
        <p:nvPr/>
      </p:nvGrpSpPr>
      <p:grpSpPr>
        <a:xfrm>
          <a:off x="0" y="0"/>
          <a:ext cx="0" cy="0"/>
          <a:chOff x="0" y="0"/>
          <a:chExt cx="0" cy="0"/>
        </a:xfrm>
      </p:grpSpPr>
      <p:sp>
        <p:nvSpPr>
          <p:cNvPr id="5" name="Body text copy"/>
          <p:cNvSpPr/>
          <p:nvPr/>
        </p:nvSpPr>
        <p:spPr>
          <a:xfrm>
            <a:off x="626724" y="1594694"/>
            <a:ext cx="11121296" cy="4194905"/>
          </a:xfrm>
          <a:prstGeom prst="rect">
            <a:avLst/>
          </a:prstGeom>
        </p:spPr>
        <p:txBody>
          <a:bodyPr vert="horz" lIns="0" tIns="0" rIns="0" bIns="0" rtlCol="0" anchor="t" anchorCtr="0">
            <a:noAutofit/>
          </a:bodyPr>
          <a:lstStyle/>
          <a:p>
            <a:pPr>
              <a:spcBef>
                <a:spcPts val="0"/>
              </a:spcBef>
              <a:spcAft>
                <a:spcPts val="1200"/>
              </a:spcAft>
              <a:buFont typeface="Arial" charset="0"/>
            </a:pPr>
            <a:r>
              <a:rPr sz="2400" b="1" spc="20" dirty="0">
                <a:latin typeface="+mn-lt"/>
                <a:cs typeface="Hind Medium" charset="0"/>
              </a:rPr>
              <a:t>85% of all </a:t>
            </a:r>
            <a:r>
              <a:rPr sz="2400" b="1" spc="20" dirty="0" err="1">
                <a:latin typeface="+mn-lt"/>
                <a:cs typeface="Hind Medium" charset="0"/>
              </a:rPr>
              <a:t>ASes</a:t>
            </a:r>
            <a:r>
              <a:rPr sz="2400" b="1" spc="20" dirty="0">
                <a:latin typeface="+mn-lt"/>
                <a:cs typeface="Hind Medium" charset="0"/>
              </a:rPr>
              <a:t> are origin-only networks. </a:t>
            </a:r>
            <a:r>
              <a:rPr sz="2400" spc="20" dirty="0">
                <a:latin typeface="+mn-lt"/>
                <a:cs typeface="Hind Medium" charset="0"/>
              </a:rPr>
              <a:t>They fully depend on their connectivity provider for accessing their external digital assets and the Internet.</a:t>
            </a:r>
          </a:p>
          <a:p>
            <a:pPr>
              <a:spcBef>
                <a:spcPts val="0"/>
              </a:spcBef>
              <a:spcAft>
                <a:spcPts val="1200"/>
              </a:spcAft>
              <a:buFont typeface="Arial" charset="0"/>
            </a:pPr>
            <a:r>
              <a:rPr sz="2400" spc="20" dirty="0">
                <a:latin typeface="+mn-lt"/>
                <a:cs typeface="Hind Medium" charset="0"/>
              </a:rPr>
              <a:t>Despite being origin-only, most enterprise networks can contribute to a better routing security by:</a:t>
            </a:r>
          </a:p>
          <a:p>
            <a:pPr marL="342900" indent="-342900">
              <a:spcBef>
                <a:spcPts val="0"/>
              </a:spcBef>
              <a:spcAft>
                <a:spcPts val="1200"/>
              </a:spcAft>
              <a:buFont typeface="Arial" panose="020B0604020202020204" pitchFamily="34" charset="0"/>
              <a:buChar char="•"/>
            </a:pPr>
            <a:r>
              <a:rPr sz="2400" b="1" spc="20" dirty="0">
                <a:latin typeface="+mn-lt"/>
                <a:cs typeface="Hind Medium" charset="0"/>
              </a:rPr>
              <a:t>Implementing routing security best practices </a:t>
            </a:r>
            <a:r>
              <a:rPr sz="2400" spc="20" dirty="0">
                <a:latin typeface="+mn-lt"/>
                <a:cs typeface="Hind Medium" charset="0"/>
              </a:rPr>
              <a:t>in their network infrastructure</a:t>
            </a:r>
          </a:p>
          <a:p>
            <a:pPr marL="342900" indent="-342900">
              <a:spcBef>
                <a:spcPts val="0"/>
              </a:spcBef>
              <a:spcAft>
                <a:spcPts val="1200"/>
              </a:spcAft>
              <a:buFont typeface="Arial" panose="020B0604020202020204" pitchFamily="34" charset="0"/>
              <a:buChar char="•"/>
            </a:pPr>
            <a:r>
              <a:rPr sz="2400" b="1" spc="20" dirty="0">
                <a:latin typeface="+mn-lt"/>
                <a:cs typeface="Hind Medium" charset="0"/>
              </a:rPr>
              <a:t>Demanding proper routing security controls </a:t>
            </a:r>
            <a:r>
              <a:rPr sz="2400" spc="20" dirty="0">
                <a:latin typeface="+mn-lt"/>
                <a:cs typeface="Hind Medium" charset="0"/>
              </a:rPr>
              <a:t>from their connectivity and cloud providers</a:t>
            </a:r>
          </a:p>
          <a:p>
            <a:pPr>
              <a:spcBef>
                <a:spcPts val="0"/>
              </a:spcBef>
              <a:spcAft>
                <a:spcPts val="1200"/>
              </a:spcAft>
              <a:buFont typeface="Arial" charset="0"/>
            </a:pPr>
            <a:r>
              <a:rPr sz="2400" spc="20" dirty="0">
                <a:latin typeface="+mn-lt"/>
                <a:cs typeface="Hind Medium" charset="0"/>
              </a:rPr>
              <a:t>Is your connectivity or cloud provider the first line of defense... or your weakest link?</a:t>
            </a:r>
          </a:p>
        </p:txBody>
      </p:sp>
      <p:sp>
        <p:nvSpPr>
          <p:cNvPr id="6" name="Title 5">
            <a:extLst>
              <a:ext uri="{FF2B5EF4-FFF2-40B4-BE49-F238E27FC236}">
                <a16:creationId xmlns:a16="http://schemas.microsoft.com/office/drawing/2014/main" id="{E4D0CAE4-780D-FEA4-DA60-F8E7B603BF81}"/>
              </a:ext>
            </a:extLst>
          </p:cNvPr>
          <p:cNvSpPr>
            <a:spLocks noGrp="1"/>
          </p:cNvSpPr>
          <p:nvPr>
            <p:ph type="title"/>
          </p:nvPr>
        </p:nvSpPr>
        <p:spPr/>
        <p:txBody>
          <a:bodyPr/>
          <a:lstStyle/>
          <a:p>
            <a:r>
              <a:rPr lang="en-US" dirty="0">
                <a:solidFill>
                  <a:srgbClr val="0070C0"/>
                </a:solidFill>
              </a:rPr>
              <a:t>The Role of Routing in Supply Chain Security</a:t>
            </a:r>
          </a:p>
        </p:txBody>
      </p:sp>
    </p:spTree>
    <p:extLst>
      <p:ext uri="{BB962C8B-B14F-4D97-AF65-F5344CB8AC3E}">
        <p14:creationId xmlns:p14="http://schemas.microsoft.com/office/powerpoint/2010/main" val="33479882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Everyone Benefits</a:t>
            </a:r>
            <a:endParaRPr lang="en-US" dirty="0"/>
          </a:p>
        </p:txBody>
      </p:sp>
      <p:sp>
        <p:nvSpPr>
          <p:cNvPr id="8" name="Content Placeholder 7"/>
          <p:cNvSpPr>
            <a:spLocks noGrp="1"/>
          </p:cNvSpPr>
          <p:nvPr>
            <p:ph sz="quarter" idx="16"/>
          </p:nvPr>
        </p:nvSpPr>
        <p:spPr/>
        <p:txBody>
          <a:bodyPr/>
          <a:lstStyle/>
          <a:p>
            <a:r>
              <a:rPr lang="en-US" dirty="0"/>
              <a:t>Joining MANRS means joining a community of security-minded organizations committed to making the global routing infrastructure more robust and secure. </a:t>
            </a:r>
          </a:p>
          <a:p>
            <a:r>
              <a:rPr lang="en-US" dirty="0"/>
              <a:t>Consistent MANRS adoption yields steady improvement, but we need more networks to implement the actions and more customers to demand routing security best practices.</a:t>
            </a:r>
          </a:p>
          <a:p>
            <a:r>
              <a:rPr lang="en-US" dirty="0"/>
              <a:t>The more networks apply MANRS actions, the fewer incidents there will be, and the less damage they can do.</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6202594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77" y="567101"/>
            <a:ext cx="4730270" cy="1112409"/>
          </a:xfrm>
        </p:spPr>
        <p:txBody>
          <a:bodyPr/>
          <a:lstStyle/>
          <a:p>
            <a:r>
              <a:rPr lang="en-US" dirty="0"/>
              <a:t>MANRS is an Important Step</a:t>
            </a:r>
          </a:p>
        </p:txBody>
      </p:sp>
      <p:sp>
        <p:nvSpPr>
          <p:cNvPr id="3" name="Content Placeholder 2"/>
          <p:cNvSpPr>
            <a:spLocks noGrp="1"/>
          </p:cNvSpPr>
          <p:nvPr>
            <p:ph sz="quarter" idx="16"/>
          </p:nvPr>
        </p:nvSpPr>
        <p:spPr>
          <a:xfrm>
            <a:off x="540000" y="1827679"/>
            <a:ext cx="5502212" cy="4267200"/>
          </a:xfrm>
        </p:spPr>
        <p:txBody>
          <a:bodyPr/>
          <a:lstStyle/>
          <a:p>
            <a:r>
              <a:rPr lang="en-US" sz="2200" dirty="0"/>
              <a:t>Security is a process, not a state. MANRS provides a structure and a consistent approach to solving security issues facing the Internet.</a:t>
            </a:r>
          </a:p>
          <a:p>
            <a:r>
              <a:rPr lang="en-US" sz="2200" dirty="0"/>
              <a:t>MANRS is the minimum a network should consider, with low risk and cost-effective actions. </a:t>
            </a:r>
          </a:p>
          <a:p>
            <a:r>
              <a:rPr lang="en-US" sz="2200" dirty="0"/>
              <a:t>MANRS is not a one-stop solution to all the Internet’s routing woes, but it is an important step toward a globally robust and secure routing infrastructure.</a:t>
            </a:r>
          </a:p>
        </p:txBody>
      </p:sp>
      <p:pic>
        <p:nvPicPr>
          <p:cNvPr id="8" name="Picture Placeholder 7">
            <a:extLst>
              <a:ext uri="{FF2B5EF4-FFF2-40B4-BE49-F238E27FC236}">
                <a16:creationId xmlns:a16="http://schemas.microsoft.com/office/drawing/2014/main" id="{1DB4C131-0BCF-1146-A9C8-3D70993EF550}"/>
              </a:ext>
            </a:extLst>
          </p:cNvPr>
          <p:cNvPicPr>
            <a:picLocks noGrp="1" noChangeAspect="1"/>
          </p:cNvPicPr>
          <p:nvPr>
            <p:ph type="pic" sz="quarter" idx="19"/>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2774492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Why Service Providers Should Join MANRS</a:t>
            </a:r>
          </a:p>
        </p:txBody>
      </p:sp>
      <p:sp>
        <p:nvSpPr>
          <p:cNvPr id="37" name="Content Placeholder 36">
            <a:extLst>
              <a:ext uri="{FF2B5EF4-FFF2-40B4-BE49-F238E27FC236}">
                <a16:creationId xmlns:a16="http://schemas.microsoft.com/office/drawing/2014/main" id="{D23FC161-B756-E442-ADF3-3E24ED208C1A}"/>
              </a:ext>
            </a:extLst>
          </p:cNvPr>
          <p:cNvSpPr>
            <a:spLocks noGrp="1"/>
          </p:cNvSpPr>
          <p:nvPr>
            <p:ph sz="quarter" idx="16"/>
          </p:nvPr>
        </p:nvSpPr>
        <p:spPr>
          <a:xfrm>
            <a:off x="539999" y="1561539"/>
            <a:ext cx="11121775" cy="4372122"/>
          </a:xfrm>
        </p:spPr>
        <p:txBody>
          <a:bodyPr/>
          <a:lstStyle/>
          <a:p>
            <a:pPr>
              <a:spcAft>
                <a:spcPts val="1200"/>
              </a:spcAft>
            </a:pPr>
            <a:r>
              <a:rPr lang="en-US" dirty="0"/>
              <a:t>To help solve global network problems</a:t>
            </a:r>
          </a:p>
          <a:p>
            <a:pPr lvl="4">
              <a:spcAft>
                <a:spcPts val="0"/>
              </a:spcAft>
            </a:pPr>
            <a:r>
              <a:rPr lang="en-US" dirty="0"/>
              <a:t>Lead by example to improve routing security and ensure a globally robust and secure routing infrastructure</a:t>
            </a:r>
          </a:p>
          <a:p>
            <a:pPr lvl="4">
              <a:spcAft>
                <a:spcPts val="0"/>
              </a:spcAft>
            </a:pPr>
            <a:r>
              <a:rPr lang="en-US" dirty="0"/>
              <a:t>Strengthen enterprise security credentials</a:t>
            </a:r>
          </a:p>
          <a:p>
            <a:pPr>
              <a:spcBef>
                <a:spcPts val="1200"/>
              </a:spcBef>
              <a:spcAft>
                <a:spcPts val="1200"/>
              </a:spcAft>
            </a:pPr>
            <a:r>
              <a:rPr lang="en-US" dirty="0"/>
              <a:t>To add competitive value and differentiate in a flat, price-driven market</a:t>
            </a:r>
          </a:p>
          <a:p>
            <a:pPr lvl="4">
              <a:spcAft>
                <a:spcPts val="0"/>
              </a:spcAft>
            </a:pPr>
            <a:r>
              <a:rPr lang="en-US" dirty="0"/>
              <a:t>Growing demand from enterprise customers for managed security services (info feeds)</a:t>
            </a:r>
          </a:p>
          <a:p>
            <a:pPr lvl="4">
              <a:spcAft>
                <a:spcPts val="0"/>
              </a:spcAft>
            </a:pPr>
            <a:r>
              <a:rPr lang="en-US" dirty="0"/>
              <a:t>Signal security proficiency and commitment to your customers</a:t>
            </a:r>
          </a:p>
          <a:p>
            <a:pPr>
              <a:spcBef>
                <a:spcPts val="1200"/>
              </a:spcBef>
              <a:spcAft>
                <a:spcPts val="1200"/>
              </a:spcAft>
            </a:pPr>
            <a:r>
              <a:rPr lang="en-US" dirty="0"/>
              <a:t>To expand service portfolio - from a connectivity provider to a security partner</a:t>
            </a:r>
          </a:p>
          <a:p>
            <a:pPr lvl="4">
              <a:spcAft>
                <a:spcPts val="0"/>
              </a:spcAft>
            </a:pPr>
            <a:r>
              <a:rPr lang="en-US" dirty="0"/>
              <a:t>Information feeds and other add-on services may increase revenue and reduce customer churn</a:t>
            </a:r>
          </a:p>
          <a:p>
            <a:pPr lvl="4">
              <a:spcAft>
                <a:spcPts val="0"/>
              </a:spcAft>
            </a:pPr>
            <a:r>
              <a:rPr lang="en-US" dirty="0"/>
              <a:t>Enterprises indicate willingness to pay more for secure services</a:t>
            </a:r>
          </a:p>
        </p:txBody>
      </p:sp>
    </p:spTree>
    <p:extLst>
      <p:ext uri="{BB962C8B-B14F-4D97-AF65-F5344CB8AC3E}">
        <p14:creationId xmlns:p14="http://schemas.microsoft.com/office/powerpoint/2010/main" val="20858535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Enterprises Should Require MANRS</a:t>
            </a:r>
          </a:p>
        </p:txBody>
      </p:sp>
      <p:sp>
        <p:nvSpPr>
          <p:cNvPr id="15" name="Content Placeholder 14">
            <a:extLst>
              <a:ext uri="{FF2B5EF4-FFF2-40B4-BE49-F238E27FC236}">
                <a16:creationId xmlns:a16="http://schemas.microsoft.com/office/drawing/2014/main" id="{9C615B3A-9FB7-B14E-A6F4-39CB8EBA7D22}"/>
              </a:ext>
            </a:extLst>
          </p:cNvPr>
          <p:cNvSpPr>
            <a:spLocks noGrp="1"/>
          </p:cNvSpPr>
          <p:nvPr>
            <p:ph sz="quarter" idx="16"/>
          </p:nvPr>
        </p:nvSpPr>
        <p:spPr>
          <a:xfrm>
            <a:off x="539999" y="1358339"/>
            <a:ext cx="11121775" cy="4801161"/>
          </a:xfrm>
        </p:spPr>
        <p:txBody>
          <a:bodyPr vert="horz" lIns="0" tIns="0" rIns="0" bIns="0" rtlCol="0" anchor="t" anchorCtr="0">
            <a:noAutofit/>
          </a:bodyPr>
          <a:lstStyle/>
          <a:p>
            <a:pPr>
              <a:spcAft>
                <a:spcPts val="1200"/>
              </a:spcAft>
            </a:pPr>
            <a:r>
              <a:rPr lang="en-US" dirty="0"/>
              <a:t>To improve your organizational security posture</a:t>
            </a:r>
          </a:p>
          <a:p>
            <a:pPr marL="700088" lvl="1" indent="-396875"/>
            <a:r>
              <a:rPr lang="en-US" dirty="0"/>
              <a:t>MANRS-ready infrastructure partners increase security and service reliability, while eliminating common outages or attacks</a:t>
            </a:r>
          </a:p>
          <a:p>
            <a:pPr marL="700088" lvl="1" indent="-396875"/>
            <a:r>
              <a:rPr lang="en-US" dirty="0"/>
              <a:t>Requiring MANRS adoption can help enterprises demonstrate due diligence and regulatory compliance</a:t>
            </a:r>
          </a:p>
          <a:p>
            <a:pPr>
              <a:spcAft>
                <a:spcPts val="1200"/>
              </a:spcAft>
            </a:pPr>
            <a:r>
              <a:rPr lang="en-US" dirty="0"/>
              <a:t>To prevent and address security incidents</a:t>
            </a:r>
          </a:p>
          <a:p>
            <a:pPr marL="700088" lvl="1" indent="-396875"/>
            <a:r>
              <a:rPr lang="en-US" dirty="0"/>
              <a:t>Preventing traffic hijacking, detouring, and malicious traffic helps prevent data loss, denial of service, reputational damage, and more</a:t>
            </a:r>
          </a:p>
          <a:p>
            <a:pPr marL="700088" lvl="1" indent="-396875"/>
            <a:r>
              <a:rPr lang="en-US" dirty="0"/>
              <a:t>Attacks and outages are resolved promptly by MANRS participants who are part of a broad network of security-minded operators</a:t>
            </a:r>
          </a:p>
          <a:p>
            <a:pPr>
              <a:spcAft>
                <a:spcPts val="1200"/>
              </a:spcAft>
            </a:pPr>
            <a:r>
              <a:rPr lang="en-US" dirty="0"/>
              <a:t>MANRS provides a foundation for value-added services</a:t>
            </a:r>
          </a:p>
          <a:p>
            <a:pPr marL="700088" lvl="1" indent="-396875"/>
            <a:r>
              <a:rPr lang="en-US" dirty="0"/>
              <a:t>Incident information sharing and information feeds can directly impact the bottom line</a:t>
            </a:r>
          </a:p>
          <a:p>
            <a:pPr marL="700088" lvl="1" indent="-396875"/>
            <a:r>
              <a:rPr lang="en-US" dirty="0"/>
              <a:t>Organizations can improve SLA compliance and address a host of routing deficiencies by simply seeking providers that adopt MANRS</a:t>
            </a:r>
          </a:p>
        </p:txBody>
      </p:sp>
    </p:spTree>
    <p:extLst>
      <p:ext uri="{BB962C8B-B14F-4D97-AF65-F5344CB8AC3E}">
        <p14:creationId xmlns:p14="http://schemas.microsoft.com/office/powerpoint/2010/main" val="7758007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DEB0E-0CB8-674D-AC7E-A6965633C3DC}"/>
              </a:ext>
            </a:extLst>
          </p:cNvPr>
          <p:cNvSpPr>
            <a:spLocks noGrp="1"/>
          </p:cNvSpPr>
          <p:nvPr>
            <p:ph type="title"/>
          </p:nvPr>
        </p:nvSpPr>
        <p:spPr/>
        <p:txBody>
          <a:bodyPr/>
          <a:lstStyle/>
          <a:p>
            <a:r>
              <a:rPr lang="en-US" dirty="0"/>
              <a:t>Why Governments Should Promote MANRS</a:t>
            </a:r>
          </a:p>
        </p:txBody>
      </p:sp>
      <p:sp>
        <p:nvSpPr>
          <p:cNvPr id="10" name="Content Placeholder 9">
            <a:extLst>
              <a:ext uri="{FF2B5EF4-FFF2-40B4-BE49-F238E27FC236}">
                <a16:creationId xmlns:a16="http://schemas.microsoft.com/office/drawing/2014/main" id="{2B7475CC-1D5A-EF4D-98B9-28884A016A5F}"/>
              </a:ext>
            </a:extLst>
          </p:cNvPr>
          <p:cNvSpPr>
            <a:spLocks noGrp="1"/>
          </p:cNvSpPr>
          <p:nvPr>
            <p:ph sz="quarter" idx="16"/>
          </p:nvPr>
        </p:nvSpPr>
        <p:spPr/>
        <p:txBody>
          <a:bodyPr vert="horz" lIns="0" tIns="0" rIns="0" bIns="0" rtlCol="0" anchor="t" anchorCtr="0">
            <a:noAutofit/>
          </a:bodyPr>
          <a:lstStyle/>
          <a:p>
            <a:pPr>
              <a:spcAft>
                <a:spcPts val="1200"/>
              </a:spcAft>
            </a:pPr>
            <a:r>
              <a:rPr lang="en-US" dirty="0"/>
              <a:t>To drive the development or adoption of best practices across the country</a:t>
            </a:r>
          </a:p>
          <a:p>
            <a:pPr marL="928688" lvl="1" indent="-398463"/>
            <a:r>
              <a:rPr lang="en-US" dirty="0"/>
              <a:t>Encourage industry associations to develop or strengthen and promote existing voluntary codes of conduct for network operators. </a:t>
            </a:r>
          </a:p>
          <a:p>
            <a:pPr marL="928688" lvl="1" indent="-398463"/>
            <a:r>
              <a:rPr lang="en-US" dirty="0"/>
              <a:t>MANRS can serve as both a baseline set of best practices and as a foundation to complimentary voluntary codes of conduct.</a:t>
            </a:r>
          </a:p>
          <a:p>
            <a:pPr>
              <a:spcAft>
                <a:spcPts val="1200"/>
              </a:spcAft>
            </a:pPr>
            <a:r>
              <a:rPr lang="en-US" dirty="0"/>
              <a:t>To encourage the use of routing security as a competitive best practice</a:t>
            </a:r>
          </a:p>
          <a:p>
            <a:pPr marL="928688" lvl="1" indent="-398463"/>
            <a:r>
              <a:rPr lang="en-US" dirty="0"/>
              <a:t>Encourage local industry to better convey security to consumers and specify security during procurement practices.</a:t>
            </a:r>
          </a:p>
          <a:p>
            <a:pPr>
              <a:spcAft>
                <a:spcPts val="1200"/>
              </a:spcAft>
            </a:pPr>
            <a:r>
              <a:rPr lang="en-US" dirty="0"/>
              <a:t>To lead by example</a:t>
            </a:r>
          </a:p>
          <a:p>
            <a:pPr marL="928688" lvl="1" indent="-398463"/>
            <a:r>
              <a:rPr lang="en-US" dirty="0"/>
              <a:t>Improve infrastructure reliability and security by adopting best practices in their own networks.</a:t>
            </a:r>
          </a:p>
        </p:txBody>
      </p:sp>
    </p:spTree>
    <p:extLst>
      <p:ext uri="{BB962C8B-B14F-4D97-AF65-F5344CB8AC3E}">
        <p14:creationId xmlns:p14="http://schemas.microsoft.com/office/powerpoint/2010/main" val="41594942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DD17E-D45C-0D4E-AE1D-A54C869DAB74}"/>
              </a:ext>
            </a:extLst>
          </p:cNvPr>
          <p:cNvSpPr>
            <a:spLocks noGrp="1"/>
          </p:cNvSpPr>
          <p:nvPr>
            <p:ph type="title"/>
          </p:nvPr>
        </p:nvSpPr>
        <p:spPr>
          <a:xfrm>
            <a:off x="540976" y="567101"/>
            <a:ext cx="11422424" cy="1134699"/>
          </a:xfrm>
        </p:spPr>
        <p:txBody>
          <a:bodyPr/>
          <a:lstStyle/>
          <a:p>
            <a:r>
              <a:rPr lang="en-US" sz="3400" dirty="0"/>
              <a:t>Why Research &amp; Education Networks Should Join MANRS</a:t>
            </a:r>
          </a:p>
        </p:txBody>
      </p:sp>
      <p:sp>
        <p:nvSpPr>
          <p:cNvPr id="13" name="Content Placeholder 12">
            <a:extLst>
              <a:ext uri="{FF2B5EF4-FFF2-40B4-BE49-F238E27FC236}">
                <a16:creationId xmlns:a16="http://schemas.microsoft.com/office/drawing/2014/main" id="{FC11D3BB-6460-534E-AD2B-E026A344C296}"/>
              </a:ext>
            </a:extLst>
          </p:cNvPr>
          <p:cNvSpPr>
            <a:spLocks noGrp="1"/>
          </p:cNvSpPr>
          <p:nvPr>
            <p:ph sz="quarter" idx="16"/>
          </p:nvPr>
        </p:nvSpPr>
        <p:spPr>
          <a:xfrm>
            <a:off x="540000" y="1473200"/>
            <a:ext cx="11121775" cy="4470400"/>
          </a:xfrm>
        </p:spPr>
        <p:txBody>
          <a:bodyPr vert="horz" lIns="0" tIns="0" rIns="0" bIns="0" rtlCol="0" anchor="t" anchorCtr="0">
            <a:noAutofit/>
          </a:bodyPr>
          <a:lstStyle/>
          <a:p>
            <a:pPr>
              <a:spcAft>
                <a:spcPts val="1200"/>
              </a:spcAft>
            </a:pPr>
            <a:r>
              <a:rPr lang="en-US" dirty="0"/>
              <a:t>To show technical leadership and distinguish you from commercial ISPs</a:t>
            </a:r>
          </a:p>
          <a:p>
            <a:pPr marL="928688" lvl="1" indent="-398463"/>
            <a:r>
              <a:rPr lang="en-US" dirty="0"/>
              <a:t>Customers increasingly willing to pay more for secure services</a:t>
            </a:r>
          </a:p>
          <a:p>
            <a:pPr>
              <a:spcAft>
                <a:spcPts val="1200"/>
              </a:spcAft>
            </a:pPr>
            <a:r>
              <a:rPr lang="en-US" dirty="0"/>
              <a:t>To add competitive value and enhance operational effectiveness</a:t>
            </a:r>
          </a:p>
          <a:p>
            <a:pPr marL="928688" lvl="1" indent="-398463"/>
            <a:r>
              <a:rPr lang="en-US" dirty="0"/>
              <a:t>Growing demand from customers for managed security services</a:t>
            </a:r>
          </a:p>
          <a:p>
            <a:pPr>
              <a:spcAft>
                <a:spcPts val="1200"/>
              </a:spcAft>
            </a:pPr>
            <a:r>
              <a:rPr lang="en-US" dirty="0"/>
              <a:t>To show security proficiency and commitment to your customers</a:t>
            </a:r>
          </a:p>
          <a:p>
            <a:pPr marL="928688" lvl="1" indent="-398463"/>
            <a:r>
              <a:rPr lang="en-US" dirty="0"/>
              <a:t>Promote MANRS compliance to security-focused customers</a:t>
            </a:r>
          </a:p>
          <a:p>
            <a:pPr>
              <a:spcAft>
                <a:spcPts val="1200"/>
              </a:spcAft>
            </a:pPr>
            <a:r>
              <a:rPr lang="en-US" dirty="0"/>
              <a:t>To help solve global network problems</a:t>
            </a:r>
          </a:p>
          <a:p>
            <a:pPr marL="928688" lvl="1" indent="-398463"/>
            <a:r>
              <a:rPr lang="en-US" dirty="0"/>
              <a:t>NRENs are often early adopters of new developments. Lead by example and improve routing security for everyone</a:t>
            </a:r>
          </a:p>
          <a:p>
            <a:pPr marL="928688" lvl="1" indent="-398463"/>
            <a:r>
              <a:rPr lang="en-US" dirty="0"/>
              <a:t>Being part of the MANRS community can strengthen enterprise security credentials</a:t>
            </a:r>
          </a:p>
        </p:txBody>
      </p:sp>
    </p:spTree>
    <p:extLst>
      <p:ext uri="{BB962C8B-B14F-4D97-AF65-F5344CB8AC3E}">
        <p14:creationId xmlns:p14="http://schemas.microsoft.com/office/powerpoint/2010/main" val="36478120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sz="quarter" idx="12"/>
          </p:nvPr>
        </p:nvSpPr>
        <p:spPr/>
        <p:txBody>
          <a:bodyPr/>
          <a:lstStyle/>
          <a:p>
            <a:r>
              <a:rPr lang="en-US" dirty="0"/>
              <a:t>MANRS Observatory</a:t>
            </a:r>
          </a:p>
        </p:txBody>
      </p:sp>
    </p:spTree>
    <p:extLst>
      <p:ext uri="{BB962C8B-B14F-4D97-AF65-F5344CB8AC3E}">
        <p14:creationId xmlns:p14="http://schemas.microsoft.com/office/powerpoint/2010/main" val="10256462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98CDE7A-51B6-E74E-AD61-C7658C4B85D3}"/>
              </a:ext>
            </a:extLst>
          </p:cNvPr>
          <p:cNvPicPr>
            <a:picLocks noGrp="1" noChangeAspect="1"/>
          </p:cNvPicPr>
          <p:nvPr>
            <p:ph type="pic" sz="quarter" idx="19"/>
          </p:nvPr>
        </p:nvPicPr>
        <p:blipFill>
          <a:blip r:embed="rId2" cstate="screen">
            <a:extLst>
              <a:ext uri="{28A0092B-C50C-407E-A947-70E740481C1C}">
                <a14:useLocalDpi xmlns:a14="http://schemas.microsoft.com/office/drawing/2010/main"/>
              </a:ext>
            </a:extLst>
          </a:blip>
          <a:srcRect/>
          <a:stretch>
            <a:fillRect/>
          </a:stretch>
        </p:blipFill>
        <p:spPr>
          <a:xfrm>
            <a:off x="6168855" y="0"/>
            <a:ext cx="6023145" cy="6857999"/>
          </a:xfrm>
        </p:spPr>
      </p:pic>
      <p:sp>
        <p:nvSpPr>
          <p:cNvPr id="2" name="Title 1">
            <a:extLst>
              <a:ext uri="{FF2B5EF4-FFF2-40B4-BE49-F238E27FC236}">
                <a16:creationId xmlns:a16="http://schemas.microsoft.com/office/drawing/2014/main" id="{0245DAD2-2514-9942-A302-78BA692750E9}"/>
              </a:ext>
            </a:extLst>
          </p:cNvPr>
          <p:cNvSpPr>
            <a:spLocks noGrp="1"/>
          </p:cNvSpPr>
          <p:nvPr>
            <p:ph type="title"/>
          </p:nvPr>
        </p:nvSpPr>
        <p:spPr/>
        <p:txBody>
          <a:bodyPr/>
          <a:lstStyle/>
          <a:p>
            <a:r>
              <a:rPr lang="en-US" dirty="0"/>
              <a:t>MANRS Observatory</a:t>
            </a:r>
          </a:p>
        </p:txBody>
      </p:sp>
      <p:sp>
        <p:nvSpPr>
          <p:cNvPr id="4" name="Content Placeholder 3">
            <a:extLst>
              <a:ext uri="{FF2B5EF4-FFF2-40B4-BE49-F238E27FC236}">
                <a16:creationId xmlns:a16="http://schemas.microsoft.com/office/drawing/2014/main" id="{498098E6-8133-854A-B6CA-5D910630862C}"/>
              </a:ext>
            </a:extLst>
          </p:cNvPr>
          <p:cNvSpPr>
            <a:spLocks noGrp="1"/>
          </p:cNvSpPr>
          <p:nvPr>
            <p:ph sz="quarter" idx="16"/>
          </p:nvPr>
        </p:nvSpPr>
        <p:spPr>
          <a:xfrm>
            <a:off x="538472" y="1679510"/>
            <a:ext cx="5484674" cy="4571975"/>
          </a:xfrm>
        </p:spPr>
        <p:txBody>
          <a:bodyPr>
            <a:normAutofit fontScale="92500" lnSpcReduction="10000"/>
          </a:bodyPr>
          <a:lstStyle/>
          <a:p>
            <a:r>
              <a:rPr lang="en-US" dirty="0"/>
              <a:t>Provides a factual state of security and resilience of the Internet routing system and tracks it over time</a:t>
            </a:r>
          </a:p>
          <a:p>
            <a:r>
              <a:rPr lang="en-US" dirty="0"/>
              <a:t>Measurements are:</a:t>
            </a:r>
          </a:p>
          <a:p>
            <a:pPr marL="342900" indent="-342900">
              <a:buFont typeface="Arial" panose="020B0604020202020204" pitchFamily="34" charset="0"/>
              <a:buChar char="•"/>
            </a:pPr>
            <a:r>
              <a:rPr lang="en-US" dirty="0"/>
              <a:t>Transparent – using publicly accessible data</a:t>
            </a:r>
          </a:p>
          <a:p>
            <a:pPr marL="342900" indent="-342900">
              <a:buFont typeface="Arial" panose="020B0604020202020204" pitchFamily="34" charset="0"/>
              <a:buChar char="•"/>
            </a:pPr>
            <a:r>
              <a:rPr lang="en-US" dirty="0"/>
              <a:t>Passive – no cooperation from networks required</a:t>
            </a:r>
          </a:p>
          <a:p>
            <a:pPr marL="342900" indent="-342900">
              <a:buFont typeface="Arial" panose="020B0604020202020204" pitchFamily="34" charset="0"/>
              <a:buChar char="•"/>
            </a:pPr>
            <a:r>
              <a:rPr lang="en-US" dirty="0"/>
              <a:t>Evolving – MANRS community decide what gets measured and how</a:t>
            </a:r>
          </a:p>
        </p:txBody>
      </p:sp>
    </p:spTree>
    <p:extLst>
      <p:ext uri="{BB962C8B-B14F-4D97-AF65-F5344CB8AC3E}">
        <p14:creationId xmlns:p14="http://schemas.microsoft.com/office/powerpoint/2010/main" val="14148105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DD17E-D45C-0D4E-AE1D-A54C869DAB74}"/>
              </a:ext>
            </a:extLst>
          </p:cNvPr>
          <p:cNvSpPr>
            <a:spLocks noGrp="1"/>
          </p:cNvSpPr>
          <p:nvPr>
            <p:ph type="title"/>
          </p:nvPr>
        </p:nvSpPr>
        <p:spPr/>
        <p:txBody>
          <a:bodyPr/>
          <a:lstStyle/>
          <a:p>
            <a:r>
              <a:rPr lang="en-US" dirty="0"/>
              <a:t>MANRS Observatory Access</a:t>
            </a:r>
          </a:p>
        </p:txBody>
      </p:sp>
      <p:sp>
        <p:nvSpPr>
          <p:cNvPr id="3" name="Content Placeholder 2">
            <a:extLst>
              <a:ext uri="{FF2B5EF4-FFF2-40B4-BE49-F238E27FC236}">
                <a16:creationId xmlns:a16="http://schemas.microsoft.com/office/drawing/2014/main" id="{69F3201E-7156-2C42-B3B4-AECE740B6502}"/>
              </a:ext>
            </a:extLst>
          </p:cNvPr>
          <p:cNvSpPr>
            <a:spLocks noGrp="1"/>
          </p:cNvSpPr>
          <p:nvPr>
            <p:ph idx="1"/>
          </p:nvPr>
        </p:nvSpPr>
        <p:spPr>
          <a:xfrm>
            <a:off x="540000" y="1548400"/>
            <a:ext cx="11122272" cy="4604750"/>
          </a:xfrm>
        </p:spPr>
        <p:txBody>
          <a:bodyPr/>
          <a:lstStyle/>
          <a:p>
            <a:pPr>
              <a:spcBef>
                <a:spcPts val="0"/>
              </a:spcBef>
            </a:pPr>
            <a:r>
              <a:rPr lang="en-US" sz="2400" dirty="0"/>
              <a:t>Launched in 2019</a:t>
            </a:r>
          </a:p>
          <a:p>
            <a:pPr>
              <a:spcBef>
                <a:spcPts val="0"/>
              </a:spcBef>
            </a:pPr>
            <a:r>
              <a:rPr lang="en-US" dirty="0"/>
              <a:t>Uses trusted, publicly available third-party data</a:t>
            </a:r>
            <a:endParaRPr lang="en-US" sz="2400" dirty="0"/>
          </a:p>
          <a:p>
            <a:pPr>
              <a:spcBef>
                <a:spcPts val="0"/>
              </a:spcBef>
            </a:pPr>
            <a:r>
              <a:rPr lang="en-US" sz="2400" dirty="0"/>
              <a:t>Anyone may view aggregated data</a:t>
            </a:r>
          </a:p>
          <a:p>
            <a:pPr>
              <a:spcBef>
                <a:spcPts val="0"/>
              </a:spcBef>
            </a:pPr>
            <a:r>
              <a:rPr lang="en-US" sz="2400" dirty="0"/>
              <a:t>Only MANRS Participants have access to detailed data about their own network(s)</a:t>
            </a:r>
          </a:p>
          <a:p>
            <a:pPr>
              <a:spcBef>
                <a:spcPts val="0"/>
              </a:spcBef>
            </a:pPr>
            <a:endParaRPr lang="en-US" sz="2400" dirty="0"/>
          </a:p>
          <a:p>
            <a:pPr>
              <a:spcBef>
                <a:spcPts val="0"/>
              </a:spcBef>
            </a:pPr>
            <a:r>
              <a:rPr lang="en-US" sz="2400" dirty="0"/>
              <a:t>Caveats:</a:t>
            </a:r>
          </a:p>
          <a:p>
            <a:pPr>
              <a:spcBef>
                <a:spcPts val="0"/>
              </a:spcBef>
            </a:pPr>
            <a:r>
              <a:rPr lang="en-US" sz="2400" dirty="0"/>
              <a:t>	There are still some false positives</a:t>
            </a:r>
          </a:p>
          <a:p>
            <a:pPr>
              <a:spcBef>
                <a:spcPts val="0"/>
              </a:spcBef>
            </a:pPr>
            <a:r>
              <a:rPr lang="en-US" dirty="0"/>
              <a:t>	L</a:t>
            </a:r>
            <a:r>
              <a:rPr lang="en-US" sz="2400" dirty="0"/>
              <a:t>ack of security controls is not always visible</a:t>
            </a:r>
          </a:p>
          <a:p>
            <a:pPr>
              <a:spcBef>
                <a:spcPts val="0"/>
              </a:spcBef>
            </a:pPr>
            <a:r>
              <a:rPr lang="en-US" sz="2400" dirty="0"/>
              <a:t>	</a:t>
            </a:r>
          </a:p>
          <a:p>
            <a:pPr>
              <a:spcBef>
                <a:spcPts val="0"/>
              </a:spcBef>
            </a:pPr>
            <a:endParaRPr lang="en-US" sz="2400" dirty="0"/>
          </a:p>
        </p:txBody>
      </p:sp>
    </p:spTree>
    <p:extLst>
      <p:ext uri="{BB962C8B-B14F-4D97-AF65-F5344CB8AC3E}">
        <p14:creationId xmlns:p14="http://schemas.microsoft.com/office/powerpoint/2010/main" val="34678317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04B8D-6A60-E54E-98C9-24818785DA11}"/>
              </a:ext>
            </a:extLst>
          </p:cNvPr>
          <p:cNvSpPr>
            <a:spLocks noGrp="1"/>
          </p:cNvSpPr>
          <p:nvPr>
            <p:ph type="title"/>
          </p:nvPr>
        </p:nvSpPr>
        <p:spPr/>
        <p:txBody>
          <a:bodyPr/>
          <a:lstStyle/>
          <a:p>
            <a:r>
              <a:rPr lang="en-US" dirty="0"/>
              <a:t>MANRS Observatory</a:t>
            </a:r>
          </a:p>
        </p:txBody>
      </p:sp>
      <p:sp>
        <p:nvSpPr>
          <p:cNvPr id="5" name="Content Placeholder 4">
            <a:extLst>
              <a:ext uri="{FF2B5EF4-FFF2-40B4-BE49-F238E27FC236}">
                <a16:creationId xmlns:a16="http://schemas.microsoft.com/office/drawing/2014/main" id="{673ED828-4EC0-1D42-81BC-8B42ED6AEDD9}"/>
              </a:ext>
            </a:extLst>
          </p:cNvPr>
          <p:cNvSpPr>
            <a:spLocks noGrp="1"/>
          </p:cNvSpPr>
          <p:nvPr>
            <p:ph sz="quarter" idx="16"/>
          </p:nvPr>
        </p:nvSpPr>
        <p:spPr/>
        <p:txBody>
          <a:bodyPr/>
          <a:lstStyle/>
          <a:p>
            <a:endParaRPr lang="en-US"/>
          </a:p>
        </p:txBody>
      </p:sp>
      <p:pic>
        <p:nvPicPr>
          <p:cNvPr id="4" name="Picture 3">
            <a:extLst>
              <a:ext uri="{FF2B5EF4-FFF2-40B4-BE49-F238E27FC236}">
                <a16:creationId xmlns:a16="http://schemas.microsoft.com/office/drawing/2014/main" id="{58AD4E6E-7DA1-7047-B528-5A18B64333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836" y="29654"/>
            <a:ext cx="12302836" cy="6828346"/>
          </a:xfrm>
          <a:prstGeom prst="rect">
            <a:avLst/>
          </a:prstGeom>
        </p:spPr>
      </p:pic>
    </p:spTree>
    <p:extLst>
      <p:ext uri="{BB962C8B-B14F-4D97-AF65-F5344CB8AC3E}">
        <p14:creationId xmlns:p14="http://schemas.microsoft.com/office/powerpoint/2010/main" val="11434684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04B8D-6A60-E54E-98C9-24818785DA11}"/>
              </a:ext>
            </a:extLst>
          </p:cNvPr>
          <p:cNvSpPr>
            <a:spLocks noGrp="1"/>
          </p:cNvSpPr>
          <p:nvPr>
            <p:ph type="title"/>
          </p:nvPr>
        </p:nvSpPr>
        <p:spPr/>
        <p:txBody>
          <a:bodyPr/>
          <a:lstStyle/>
          <a:p>
            <a:r>
              <a:rPr lang="en-US" dirty="0"/>
              <a:t>MANRS Observatory</a:t>
            </a:r>
          </a:p>
        </p:txBody>
      </p:sp>
      <p:sp>
        <p:nvSpPr>
          <p:cNvPr id="5" name="Content Placeholder 4">
            <a:extLst>
              <a:ext uri="{FF2B5EF4-FFF2-40B4-BE49-F238E27FC236}">
                <a16:creationId xmlns:a16="http://schemas.microsoft.com/office/drawing/2014/main" id="{222B28C0-129E-6149-836E-79B67A6B467D}"/>
              </a:ext>
            </a:extLst>
          </p:cNvPr>
          <p:cNvSpPr>
            <a:spLocks noGrp="1"/>
          </p:cNvSpPr>
          <p:nvPr>
            <p:ph sz="quarter" idx="16"/>
          </p:nvPr>
        </p:nvSpPr>
        <p:spPr/>
        <p:txBody>
          <a:bodyPr/>
          <a:lstStyle/>
          <a:p>
            <a:endParaRPr lang="en-US"/>
          </a:p>
        </p:txBody>
      </p:sp>
      <p:pic>
        <p:nvPicPr>
          <p:cNvPr id="6" name="Picture 5">
            <a:extLst>
              <a:ext uri="{FF2B5EF4-FFF2-40B4-BE49-F238E27FC236}">
                <a16:creationId xmlns:a16="http://schemas.microsoft.com/office/drawing/2014/main" id="{7565C346-FE02-FA41-9B92-4EEB8D4B74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161307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6E7C6-DB93-5C90-0A99-E38A6122EAE0}"/>
              </a:ext>
            </a:extLst>
          </p:cNvPr>
          <p:cNvSpPr>
            <a:spLocks noGrp="1"/>
          </p:cNvSpPr>
          <p:nvPr>
            <p:ph type="title"/>
          </p:nvPr>
        </p:nvSpPr>
        <p:spPr/>
        <p:txBody>
          <a:bodyPr/>
          <a:lstStyle/>
          <a:p>
            <a:r>
              <a:rPr lang="en-US" dirty="0"/>
              <a:t>An Elevated Tier of MANRS Participation</a:t>
            </a:r>
          </a:p>
        </p:txBody>
      </p:sp>
      <p:sp>
        <p:nvSpPr>
          <p:cNvPr id="4" name="Content Placeholder 3">
            <a:extLst>
              <a:ext uri="{FF2B5EF4-FFF2-40B4-BE49-F238E27FC236}">
                <a16:creationId xmlns:a16="http://schemas.microsoft.com/office/drawing/2014/main" id="{103D3D3A-BD88-97D6-3F9F-30B019662F99}"/>
              </a:ext>
            </a:extLst>
          </p:cNvPr>
          <p:cNvSpPr>
            <a:spLocks noGrp="1"/>
          </p:cNvSpPr>
          <p:nvPr>
            <p:ph sz="quarter" idx="16"/>
          </p:nvPr>
        </p:nvSpPr>
        <p:spPr>
          <a:xfrm>
            <a:off x="539999" y="1561539"/>
            <a:ext cx="11121775" cy="4161167"/>
          </a:xfrm>
        </p:spPr>
        <p:txBody>
          <a:bodyPr/>
          <a:lstStyle/>
          <a:p>
            <a:pPr algn="l">
              <a:buNone/>
            </a:pPr>
            <a:r>
              <a:rPr lang="en-US" sz="2200" b="0" i="0" dirty="0">
                <a:solidFill>
                  <a:srgbClr val="0C1C2C"/>
                </a:solidFill>
                <a:effectLst/>
              </a:rPr>
              <a:t>MANRS has traditionally focused on peer-to-peer relationships between network operators, but we believe customer demand can be a driving force in increasing routing security.</a:t>
            </a:r>
          </a:p>
          <a:p>
            <a:pPr algn="l">
              <a:buNone/>
            </a:pPr>
            <a:r>
              <a:rPr lang="en-US" sz="2200" b="0" i="0" dirty="0">
                <a:solidFill>
                  <a:srgbClr val="0C1C2C"/>
                </a:solidFill>
                <a:effectLst/>
              </a:rPr>
              <a:t>If we can enhance the business case for MANRS, customers will demand better routing security of their network connectivity providers and providers will ensure they’re complying with the MANRS Actions that mitigate routing security risks. </a:t>
            </a:r>
          </a:p>
          <a:p>
            <a:pPr algn="l"/>
            <a:r>
              <a:rPr lang="en-US" sz="2200" b="0" i="0" dirty="0">
                <a:solidFill>
                  <a:srgbClr val="0C1C2C"/>
                </a:solidFill>
                <a:effectLst/>
              </a:rPr>
              <a:t>The </a:t>
            </a:r>
            <a:r>
              <a:rPr lang="en-US" sz="2200" b="1" i="0" dirty="0">
                <a:solidFill>
                  <a:srgbClr val="0C1C2C"/>
                </a:solidFill>
                <a:effectLst/>
              </a:rPr>
              <a:t>MANRS+ Working Group </a:t>
            </a:r>
            <a:r>
              <a:rPr lang="en-US" sz="2200" b="0" i="0" dirty="0">
                <a:solidFill>
                  <a:srgbClr val="0C1C2C"/>
                </a:solidFill>
                <a:effectLst/>
              </a:rPr>
              <a:t>explores the idea of creating a second, elevated tier of MANRS participation for organizations that comply with more stringent requirements and auditing. The working group is tasked with developing the requirements for MANRS+.</a:t>
            </a:r>
          </a:p>
          <a:p>
            <a:endParaRPr lang="en-US" sz="2200" dirty="0"/>
          </a:p>
        </p:txBody>
      </p:sp>
    </p:spTree>
    <p:extLst>
      <p:ext uri="{BB962C8B-B14F-4D97-AF65-F5344CB8AC3E}">
        <p14:creationId xmlns:p14="http://schemas.microsoft.com/office/powerpoint/2010/main" val="41858100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GENERIC_outline copy 5"/>
        <p:cNvGrpSpPr/>
        <p:nvPr/>
      </p:nvGrpSpPr>
      <p:grpSpPr>
        <a:xfrm>
          <a:off x="0" y="0"/>
          <a:ext cx="0" cy="0"/>
          <a:chOff x="0" y="0"/>
          <a:chExt cx="0" cy="0"/>
        </a:xfrm>
      </p:grpSpPr>
      <p:sp>
        <p:nvSpPr>
          <p:cNvPr id="5" name="Body text copy"/>
          <p:cNvSpPr/>
          <p:nvPr/>
        </p:nvSpPr>
        <p:spPr>
          <a:xfrm>
            <a:off x="390418" y="1839192"/>
            <a:ext cx="11476234" cy="3934884"/>
          </a:xfrm>
          <a:prstGeom prst="rect">
            <a:avLst/>
          </a:prstGeom>
        </p:spPr>
        <p:txBody>
          <a:bodyPr vert="horz" lIns="0" tIns="0" rIns="0" bIns="0" rtlCol="0" anchor="t" anchorCtr="0">
            <a:noAutofit/>
          </a:bodyPr>
          <a:lstStyle/>
          <a:p>
            <a:pPr>
              <a:spcBef>
                <a:spcPts val="0"/>
              </a:spcBef>
              <a:spcAft>
                <a:spcPts val="1200"/>
              </a:spcAft>
            </a:pPr>
            <a:r>
              <a:rPr sz="2000" spc="20" dirty="0">
                <a:latin typeface="+mn-lt"/>
                <a:cs typeface="Hind Medium" charset="0"/>
              </a:rPr>
              <a:t>A framework for routing security, </a:t>
            </a:r>
            <a:r>
              <a:rPr lang="en-US" sz="2000" spc="20" dirty="0">
                <a:latin typeface="+mn-lt"/>
                <a:cs typeface="Hind Medium" charset="0"/>
              </a:rPr>
              <a:t>an </a:t>
            </a:r>
            <a:r>
              <a:rPr sz="2000" spc="20" dirty="0">
                <a:latin typeface="+mn-lt"/>
                <a:cs typeface="Hind Medium" charset="0"/>
              </a:rPr>
              <a:t>essential part of </a:t>
            </a:r>
            <a:r>
              <a:rPr sz="2000" b="1" spc="20" dirty="0">
                <a:latin typeface="+mn-lt"/>
                <a:cs typeface="Hind Medium" charset="0"/>
              </a:rPr>
              <a:t>supply chain security</a:t>
            </a:r>
          </a:p>
          <a:p>
            <a:pPr>
              <a:spcBef>
                <a:spcPts val="0"/>
              </a:spcBef>
              <a:spcAft>
                <a:spcPts val="1200"/>
              </a:spcAft>
            </a:pPr>
            <a:r>
              <a:rPr sz="2000" spc="20" dirty="0">
                <a:latin typeface="+mn-lt"/>
                <a:cs typeface="Hind Medium" charset="0"/>
              </a:rPr>
              <a:t>Focus on the demands of </a:t>
            </a:r>
            <a:r>
              <a:rPr sz="2000" b="1" spc="20" dirty="0">
                <a:latin typeface="+mn-lt"/>
                <a:cs typeface="Hind Medium" charset="0"/>
              </a:rPr>
              <a:t>enterprise customers </a:t>
            </a:r>
            <a:r>
              <a:rPr sz="2000" spc="20" dirty="0">
                <a:latin typeface="+mn-lt"/>
                <a:cs typeface="Hind Medium" charset="0"/>
              </a:rPr>
              <a:t>in various industry sectors</a:t>
            </a:r>
          </a:p>
          <a:p>
            <a:pPr>
              <a:spcBef>
                <a:spcPts val="0"/>
              </a:spcBef>
              <a:spcAft>
                <a:spcPts val="1200"/>
              </a:spcAft>
            </a:pPr>
            <a:r>
              <a:rPr sz="2000" spc="20" dirty="0">
                <a:latin typeface="+mn-lt"/>
                <a:cs typeface="Hind Medium" charset="0"/>
              </a:rPr>
              <a:t>Extended set of requirements, covering a broader set of risks related to routing and traffic security</a:t>
            </a:r>
          </a:p>
          <a:p>
            <a:pPr>
              <a:spcBef>
                <a:spcPts val="0"/>
              </a:spcBef>
              <a:spcAft>
                <a:spcPts val="1200"/>
              </a:spcAft>
            </a:pPr>
            <a:r>
              <a:rPr sz="2000" spc="20" dirty="0">
                <a:latin typeface="+mn-lt"/>
                <a:cs typeface="Hind Medium" charset="0"/>
              </a:rPr>
              <a:t>Conditioned to be included in / referenced from </a:t>
            </a:r>
            <a:r>
              <a:rPr sz="2000" b="1" spc="20" dirty="0">
                <a:latin typeface="+mn-lt"/>
                <a:cs typeface="Hind Medium" charset="0"/>
              </a:rPr>
              <a:t>common infosec frameworks</a:t>
            </a:r>
            <a:r>
              <a:rPr sz="2000" spc="20" dirty="0">
                <a:latin typeface="+mn-lt"/>
                <a:cs typeface="Hind Medium" charset="0"/>
              </a:rPr>
              <a:t>:</a:t>
            </a:r>
          </a:p>
          <a:p>
            <a:pPr lvl="1">
              <a:spcBef>
                <a:spcPts val="0"/>
              </a:spcBef>
              <a:spcAft>
                <a:spcPts val="1200"/>
              </a:spcAft>
            </a:pPr>
            <a:r>
              <a:rPr sz="2000" b="1" i="1" spc="20" dirty="0">
                <a:latin typeface="+mn-lt"/>
                <a:cs typeface="Hind Medium" charset="0"/>
              </a:rPr>
              <a:t>Stronger and more detailed requirements </a:t>
            </a:r>
            <a:r>
              <a:rPr sz="2000" spc="20" dirty="0">
                <a:latin typeface="+mn-lt"/>
                <a:cs typeface="Hind Medium" charset="0"/>
              </a:rPr>
              <a:t>enforcing best practices in traffic security</a:t>
            </a:r>
            <a:endParaRPr lang="en-US" sz="2000" spc="20" dirty="0">
              <a:latin typeface="+mn-lt"/>
              <a:cs typeface="Hind Medium" charset="0"/>
            </a:endParaRPr>
          </a:p>
          <a:p>
            <a:pPr lvl="1">
              <a:spcBef>
                <a:spcPts val="0"/>
              </a:spcBef>
              <a:spcAft>
                <a:spcPts val="1200"/>
              </a:spcAft>
            </a:pPr>
            <a:r>
              <a:rPr sz="2000" b="1" i="1" spc="20" dirty="0">
                <a:latin typeface="+mn-lt"/>
                <a:cs typeface="Hind Medium" charset="0"/>
              </a:rPr>
              <a:t>High level of assurance of conformance</a:t>
            </a:r>
            <a:r>
              <a:rPr sz="2000" spc="20" dirty="0">
                <a:latin typeface="+mn-lt"/>
                <a:cs typeface="Hind Medium" charset="0"/>
              </a:rPr>
              <a:t>; this includes more profound technical audit and process audit</a:t>
            </a:r>
          </a:p>
          <a:p>
            <a:pPr>
              <a:spcBef>
                <a:spcPts val="0"/>
              </a:spcBef>
              <a:spcAft>
                <a:spcPts val="1200"/>
              </a:spcAft>
            </a:pPr>
            <a:r>
              <a:rPr sz="2000" spc="20" dirty="0">
                <a:latin typeface="+mn-lt"/>
                <a:cs typeface="Hind Medium" charset="0"/>
              </a:rPr>
              <a:t>Developed in a transparent and inclusive manner</a:t>
            </a:r>
            <a:r>
              <a:rPr lang="en-US" sz="2000" spc="20" dirty="0">
                <a:latin typeface="+mn-lt"/>
                <a:cs typeface="Hind Medium" charset="0"/>
              </a:rPr>
              <a:t> using the</a:t>
            </a:r>
            <a:r>
              <a:rPr sz="2000" spc="20" dirty="0">
                <a:latin typeface="+mn-lt"/>
                <a:cs typeface="Hind Medium" charset="0"/>
              </a:rPr>
              <a:t> MANRS Development Process (MDP)</a:t>
            </a:r>
          </a:p>
        </p:txBody>
      </p:sp>
      <p:sp>
        <p:nvSpPr>
          <p:cNvPr id="7" name="Title 6">
            <a:extLst>
              <a:ext uri="{FF2B5EF4-FFF2-40B4-BE49-F238E27FC236}">
                <a16:creationId xmlns:a16="http://schemas.microsoft.com/office/drawing/2014/main" id="{C0E478A4-572B-6B51-170E-593785B7B7AC}"/>
              </a:ext>
            </a:extLst>
          </p:cNvPr>
          <p:cNvSpPr>
            <a:spLocks noGrp="1"/>
          </p:cNvSpPr>
          <p:nvPr>
            <p:ph type="title"/>
          </p:nvPr>
        </p:nvSpPr>
        <p:spPr/>
        <p:txBody>
          <a:bodyPr/>
          <a:lstStyle/>
          <a:p>
            <a:r>
              <a:rPr lang="en-US" dirty="0"/>
              <a:t>Meet MANRS+</a:t>
            </a:r>
          </a:p>
        </p:txBody>
      </p:sp>
    </p:spTree>
    <p:extLst>
      <p:ext uri="{BB962C8B-B14F-4D97-AF65-F5344CB8AC3E}">
        <p14:creationId xmlns:p14="http://schemas.microsoft.com/office/powerpoint/2010/main" val="11508183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Cuatro opciones copy 36"/>
        <p:cNvGrpSpPr/>
        <p:nvPr/>
      </p:nvGrpSpPr>
      <p:grpSpPr>
        <a:xfrm>
          <a:off x="0" y="0"/>
          <a:ext cx="0" cy="0"/>
          <a:chOff x="0" y="0"/>
          <a:chExt cx="0" cy="0"/>
        </a:xfrm>
      </p:grpSpPr>
      <p:sp>
        <p:nvSpPr>
          <p:cNvPr id="13" name="Body text copy copy 7"/>
          <p:cNvSpPr/>
          <p:nvPr/>
        </p:nvSpPr>
        <p:spPr>
          <a:xfrm>
            <a:off x="2134993" y="1457667"/>
            <a:ext cx="7679700" cy="303461"/>
          </a:xfrm>
          <a:prstGeom prst="rect">
            <a:avLst/>
          </a:prstGeom>
        </p:spPr>
        <p:txBody>
          <a:bodyPr spcFirstLastPara="0" lIns="0" tIns="0" rIns="0" bIns="0" anchor="t"/>
          <a:lstStyle/>
          <a:p>
            <a:pPr algn="ctr" hangingPunct="0">
              <a:lnSpc>
                <a:spcPct val="100000"/>
              </a:lnSpc>
            </a:pPr>
            <a:r>
              <a:rPr sz="1968" b="1" dirty="0">
                <a:solidFill>
                  <a:srgbClr val="4A6069"/>
                </a:solidFill>
                <a:latin typeface="Lato"/>
                <a:ea typeface="+mn-ea"/>
                <a:cs typeface="Lato"/>
              </a:rPr>
              <a:t>What Should Enterprises Require from their Connectivity Provider?</a:t>
            </a:r>
          </a:p>
        </p:txBody>
      </p:sp>
      <p:grpSp>
        <p:nvGrpSpPr>
          <p:cNvPr id="28" name="Group 27">
            <a:extLst>
              <a:ext uri="{FF2B5EF4-FFF2-40B4-BE49-F238E27FC236}">
                <a16:creationId xmlns:a16="http://schemas.microsoft.com/office/drawing/2014/main" id="{D5AB8297-AC49-514A-E74D-F08A1AC30AD2}"/>
              </a:ext>
            </a:extLst>
          </p:cNvPr>
          <p:cNvGrpSpPr/>
          <p:nvPr/>
        </p:nvGrpSpPr>
        <p:grpSpPr>
          <a:xfrm>
            <a:off x="1311195" y="1962790"/>
            <a:ext cx="8870967" cy="4122094"/>
            <a:chOff x="1660517" y="1644291"/>
            <a:chExt cx="8870967" cy="4122094"/>
          </a:xfrm>
        </p:grpSpPr>
        <p:sp>
          <p:nvSpPr>
            <p:cNvPr id="4" name="Body text copy copy 1"/>
            <p:cNvSpPr/>
            <p:nvPr/>
          </p:nvSpPr>
          <p:spPr>
            <a:xfrm>
              <a:off x="2484315" y="2876518"/>
              <a:ext cx="1453903" cy="473042"/>
            </a:xfrm>
            <a:prstGeom prst="rect">
              <a:avLst/>
            </a:prstGeom>
          </p:spPr>
          <p:txBody>
            <a:bodyPr spcFirstLastPara="0" lIns="0" tIns="0" rIns="0" bIns="0" anchor="t"/>
            <a:lstStyle/>
            <a:p>
              <a:pPr algn="ctr" hangingPunct="0">
                <a:lnSpc>
                  <a:spcPct val="100000"/>
                </a:lnSpc>
              </a:pPr>
              <a:r>
                <a:rPr sz="1546">
                  <a:solidFill>
                    <a:srgbClr val="4A6069"/>
                  </a:solidFill>
                  <a:latin typeface="Lato"/>
                  <a:ea typeface="+mn-ea"/>
                  <a:cs typeface="Lato"/>
                </a:rPr>
                <a:t>Routing Security</a:t>
              </a:r>
            </a:p>
            <a:p>
              <a:pPr algn="ctr" hangingPunct="0">
                <a:lnSpc>
                  <a:spcPct val="100000"/>
                </a:lnSpc>
              </a:pPr>
              <a:r>
                <a:rPr sz="1546" b="1">
                  <a:solidFill>
                    <a:srgbClr val="E87131"/>
                  </a:solidFill>
                  <a:latin typeface="Lato"/>
                  <a:ea typeface="+mn-ea"/>
                  <a:cs typeface="Lato"/>
                </a:rPr>
                <a:t>7 Controls</a:t>
              </a:r>
            </a:p>
          </p:txBody>
        </p:sp>
        <p:pic>
          <p:nvPicPr>
            <p:cNvPr id="5" name="customLine"/>
            <p:cNvPicPr/>
            <p:nvPr/>
          </p:nvPicPr>
          <p:blipFill rotWithShape="1">
            <a:blip r:embed="rId2"/>
            <a:stretch>
              <a:fillRect/>
            </a:stretch>
          </p:blipFill>
          <p:spPr>
            <a:xfrm rot="5400000">
              <a:off x="2817412" y="3792657"/>
              <a:ext cx="3570132" cy="178507"/>
            </a:xfrm>
            <a:prstGeom prst="rect">
              <a:avLst/>
            </a:prstGeom>
          </p:spPr>
        </p:pic>
        <p:pic>
          <p:nvPicPr>
            <p:cNvPr id="6" name="customLine copy 1"/>
            <p:cNvPicPr/>
            <p:nvPr/>
          </p:nvPicPr>
          <p:blipFill rotWithShape="1">
            <a:blip r:embed="rId2"/>
            <a:stretch>
              <a:fillRect/>
            </a:stretch>
          </p:blipFill>
          <p:spPr>
            <a:xfrm rot="5400000">
              <a:off x="5947745" y="3792657"/>
              <a:ext cx="3570132" cy="178507"/>
            </a:xfrm>
            <a:prstGeom prst="rect">
              <a:avLst/>
            </a:prstGeom>
          </p:spPr>
        </p:pic>
        <p:pic>
          <p:nvPicPr>
            <p:cNvPr id="7" name="customLine copy 2"/>
            <p:cNvPicPr/>
            <p:nvPr/>
          </p:nvPicPr>
          <p:blipFill rotWithShape="1">
            <a:blip r:embed="rId3"/>
            <a:stretch>
              <a:fillRect/>
            </a:stretch>
          </p:blipFill>
          <p:spPr>
            <a:xfrm>
              <a:off x="1902178" y="3560598"/>
              <a:ext cx="8523691" cy="178507"/>
            </a:xfrm>
            <a:prstGeom prst="rect">
              <a:avLst/>
            </a:prstGeom>
          </p:spPr>
        </p:pic>
        <p:sp>
          <p:nvSpPr>
            <p:cNvPr id="8" name="Body text copy copy 2"/>
            <p:cNvSpPr/>
            <p:nvPr/>
          </p:nvSpPr>
          <p:spPr>
            <a:xfrm>
              <a:off x="4887701" y="2876518"/>
              <a:ext cx="2552644" cy="473042"/>
            </a:xfrm>
            <a:prstGeom prst="rect">
              <a:avLst/>
            </a:prstGeom>
          </p:spPr>
          <p:txBody>
            <a:bodyPr spcFirstLastPara="0" lIns="0" tIns="0" rIns="0" bIns="0" anchor="t"/>
            <a:lstStyle/>
            <a:p>
              <a:pPr algn="ctr" hangingPunct="0">
                <a:lnSpc>
                  <a:spcPct val="100000"/>
                </a:lnSpc>
              </a:pPr>
              <a:r>
                <a:rPr sz="1546">
                  <a:solidFill>
                    <a:srgbClr val="4A6069"/>
                  </a:solidFill>
                  <a:latin typeface="Lato"/>
                  <a:ea typeface="+mn-ea"/>
                  <a:cs typeface="Lato"/>
                </a:rPr>
                <a:t>DDoS Attack Mitigation</a:t>
              </a:r>
            </a:p>
            <a:p>
              <a:pPr algn="ctr" hangingPunct="0">
                <a:lnSpc>
                  <a:spcPct val="100000"/>
                </a:lnSpc>
              </a:pPr>
              <a:r>
                <a:rPr sz="1546" b="1">
                  <a:solidFill>
                    <a:srgbClr val="E87131"/>
                  </a:solidFill>
                  <a:latin typeface="Lato"/>
                  <a:ea typeface="+mn-ea"/>
                  <a:cs typeface="Lato"/>
                </a:rPr>
                <a:t>4 Controls</a:t>
              </a:r>
            </a:p>
          </p:txBody>
        </p:sp>
        <p:sp>
          <p:nvSpPr>
            <p:cNvPr id="9" name="Body text copy copy 3"/>
            <p:cNvSpPr/>
            <p:nvPr/>
          </p:nvSpPr>
          <p:spPr>
            <a:xfrm>
              <a:off x="7960989" y="2876518"/>
              <a:ext cx="2570495" cy="473042"/>
            </a:xfrm>
            <a:prstGeom prst="rect">
              <a:avLst/>
            </a:prstGeom>
          </p:spPr>
          <p:txBody>
            <a:bodyPr spcFirstLastPara="0" lIns="0" tIns="0" rIns="0" bIns="0" anchor="t"/>
            <a:lstStyle/>
            <a:p>
              <a:pPr algn="ctr" hangingPunct="0">
                <a:lnSpc>
                  <a:spcPct val="100000"/>
                </a:lnSpc>
              </a:pPr>
              <a:r>
                <a:rPr sz="1546">
                  <a:solidFill>
                    <a:srgbClr val="4A6069"/>
                  </a:solidFill>
                  <a:latin typeface="Lato"/>
                  <a:ea typeface="+mn-ea"/>
                  <a:cs typeface="Lato"/>
                </a:rPr>
                <a:t>Anti-spoofing Protection</a:t>
              </a:r>
            </a:p>
            <a:p>
              <a:pPr algn="ctr" hangingPunct="0">
                <a:lnSpc>
                  <a:spcPct val="100000"/>
                </a:lnSpc>
              </a:pPr>
              <a:r>
                <a:rPr sz="1546" b="1">
                  <a:solidFill>
                    <a:srgbClr val="E87131"/>
                  </a:solidFill>
                  <a:latin typeface="Lato"/>
                  <a:ea typeface="+mn-ea"/>
                  <a:cs typeface="Lato"/>
                </a:rPr>
                <a:t>2 Controls</a:t>
              </a:r>
            </a:p>
          </p:txBody>
        </p:sp>
        <p:sp>
          <p:nvSpPr>
            <p:cNvPr id="10" name="Body text copy copy 4"/>
            <p:cNvSpPr/>
            <p:nvPr/>
          </p:nvSpPr>
          <p:spPr>
            <a:xfrm>
              <a:off x="1660517" y="3976015"/>
              <a:ext cx="2941962" cy="473042"/>
            </a:xfrm>
            <a:prstGeom prst="rect">
              <a:avLst/>
            </a:prstGeom>
          </p:spPr>
          <p:txBody>
            <a:bodyPr spcFirstLastPara="0" lIns="0" tIns="0" rIns="0" bIns="0" anchor="t"/>
            <a:lstStyle/>
            <a:p>
              <a:pPr algn="ctr" hangingPunct="0">
                <a:lnSpc>
                  <a:spcPct val="100000"/>
                </a:lnSpc>
              </a:pPr>
              <a:r>
                <a:rPr sz="1546">
                  <a:solidFill>
                    <a:srgbClr val="4A6069"/>
                  </a:solidFill>
                  <a:latin typeface="Lato"/>
                  <a:ea typeface="+mn-ea"/>
                  <a:cs typeface="Lato"/>
                </a:rPr>
                <a:t>Maintaining Routing Info.</a:t>
              </a:r>
            </a:p>
            <a:p>
              <a:pPr algn="ctr" hangingPunct="0">
                <a:lnSpc>
                  <a:spcPct val="100000"/>
                </a:lnSpc>
              </a:pPr>
              <a:r>
                <a:rPr sz="1546" b="1">
                  <a:solidFill>
                    <a:srgbClr val="E87131"/>
                  </a:solidFill>
                  <a:latin typeface="Lato"/>
                  <a:ea typeface="+mn-ea"/>
                  <a:cs typeface="Lato"/>
                </a:rPr>
                <a:t>3 Controls</a:t>
              </a:r>
            </a:p>
          </p:txBody>
        </p:sp>
        <p:sp>
          <p:nvSpPr>
            <p:cNvPr id="11" name="Body text copy copy 5"/>
            <p:cNvSpPr/>
            <p:nvPr/>
          </p:nvSpPr>
          <p:spPr>
            <a:xfrm>
              <a:off x="4887701" y="3976015"/>
              <a:ext cx="2552644" cy="473042"/>
            </a:xfrm>
            <a:prstGeom prst="rect">
              <a:avLst/>
            </a:prstGeom>
          </p:spPr>
          <p:txBody>
            <a:bodyPr spcFirstLastPara="0" lIns="0" tIns="0" rIns="0" bIns="0" anchor="t"/>
            <a:lstStyle/>
            <a:p>
              <a:pPr algn="ctr" hangingPunct="0">
                <a:lnSpc>
                  <a:spcPct val="100000"/>
                </a:lnSpc>
              </a:pPr>
              <a:r>
                <a:rPr sz="1546">
                  <a:solidFill>
                    <a:srgbClr val="4A6069"/>
                  </a:solidFill>
                  <a:latin typeface="Lato"/>
                  <a:ea typeface="+mn-ea"/>
                  <a:cs typeface="Lato"/>
                </a:rPr>
                <a:t>Global Communication</a:t>
              </a:r>
            </a:p>
            <a:p>
              <a:pPr algn="ctr" hangingPunct="0">
                <a:lnSpc>
                  <a:spcPct val="100000"/>
                </a:lnSpc>
              </a:pPr>
              <a:r>
                <a:rPr sz="1546" b="1">
                  <a:solidFill>
                    <a:srgbClr val="E87131"/>
                  </a:solidFill>
                  <a:latin typeface="Lato"/>
                  <a:ea typeface="+mn-ea"/>
                  <a:cs typeface="Lato"/>
                </a:rPr>
                <a:t>1 Control</a:t>
              </a:r>
            </a:p>
          </p:txBody>
        </p:sp>
        <p:sp>
          <p:nvSpPr>
            <p:cNvPr id="12" name="Body text copy copy 6"/>
            <p:cNvSpPr/>
            <p:nvPr/>
          </p:nvSpPr>
          <p:spPr>
            <a:xfrm>
              <a:off x="7960989" y="3976015"/>
              <a:ext cx="2570495" cy="473042"/>
            </a:xfrm>
            <a:prstGeom prst="rect">
              <a:avLst/>
            </a:prstGeom>
          </p:spPr>
          <p:txBody>
            <a:bodyPr spcFirstLastPara="0" lIns="0" tIns="0" rIns="0" bIns="0" anchor="t"/>
            <a:lstStyle/>
            <a:p>
              <a:pPr algn="ctr" hangingPunct="0">
                <a:lnSpc>
                  <a:spcPct val="100000"/>
                </a:lnSpc>
              </a:pPr>
              <a:r>
                <a:rPr sz="1546">
                  <a:solidFill>
                    <a:srgbClr val="4A6069"/>
                  </a:solidFill>
                  <a:latin typeface="Lato"/>
                  <a:ea typeface="+mn-ea"/>
                  <a:cs typeface="Lato"/>
                </a:rPr>
                <a:t>Security Services</a:t>
              </a:r>
            </a:p>
            <a:p>
              <a:pPr algn="ctr" hangingPunct="0">
                <a:lnSpc>
                  <a:spcPct val="100000"/>
                </a:lnSpc>
              </a:pPr>
              <a:r>
                <a:rPr sz="1546" b="1">
                  <a:solidFill>
                    <a:srgbClr val="E87131"/>
                  </a:solidFill>
                  <a:latin typeface="Lato"/>
                  <a:ea typeface="+mn-ea"/>
                  <a:cs typeface="Lato"/>
                </a:rPr>
                <a:t>3 Controls</a:t>
              </a:r>
            </a:p>
          </p:txBody>
        </p:sp>
        <p:pic>
          <p:nvPicPr>
            <p:cNvPr id="14" name="Advanced_hexagon1"/>
            <p:cNvPicPr>
              <a:picLocks noChangeAspect="1"/>
            </p:cNvPicPr>
            <p:nvPr/>
          </p:nvPicPr>
          <p:blipFill>
            <a:blip r:embed="rId4"/>
            <a:stretch>
              <a:fillRect/>
            </a:stretch>
          </p:blipFill>
          <p:spPr>
            <a:xfrm>
              <a:off x="2686525" y="1644291"/>
              <a:ext cx="919309" cy="1115666"/>
            </a:xfrm>
            <a:prstGeom prst="rect">
              <a:avLst/>
            </a:prstGeom>
          </p:spPr>
        </p:pic>
        <p:pic>
          <p:nvPicPr>
            <p:cNvPr id="15" name="Advanced_hexagon1 copy 1"/>
            <p:cNvPicPr>
              <a:picLocks noChangeAspect="1"/>
            </p:cNvPicPr>
            <p:nvPr/>
          </p:nvPicPr>
          <p:blipFill>
            <a:blip r:embed="rId4"/>
            <a:stretch>
              <a:fillRect/>
            </a:stretch>
          </p:blipFill>
          <p:spPr>
            <a:xfrm>
              <a:off x="5704368" y="1644291"/>
              <a:ext cx="919309" cy="1115666"/>
            </a:xfrm>
            <a:prstGeom prst="rect">
              <a:avLst/>
            </a:prstGeom>
          </p:spPr>
        </p:pic>
        <p:pic>
          <p:nvPicPr>
            <p:cNvPr id="16" name="Advanced_hexagon1 copy 2"/>
            <p:cNvPicPr>
              <a:picLocks noChangeAspect="1"/>
            </p:cNvPicPr>
            <p:nvPr/>
          </p:nvPicPr>
          <p:blipFill>
            <a:blip r:embed="rId4"/>
            <a:stretch>
              <a:fillRect/>
            </a:stretch>
          </p:blipFill>
          <p:spPr>
            <a:xfrm>
              <a:off x="8786582" y="1644291"/>
              <a:ext cx="919309" cy="1115666"/>
            </a:xfrm>
            <a:prstGeom prst="rect">
              <a:avLst/>
            </a:prstGeom>
          </p:spPr>
        </p:pic>
        <p:pic>
          <p:nvPicPr>
            <p:cNvPr id="17" name="Advanced_hexagon1 copy 3"/>
            <p:cNvPicPr>
              <a:picLocks noChangeAspect="1"/>
            </p:cNvPicPr>
            <p:nvPr/>
          </p:nvPicPr>
          <p:blipFill>
            <a:blip r:embed="rId4"/>
            <a:stretch>
              <a:fillRect/>
            </a:stretch>
          </p:blipFill>
          <p:spPr>
            <a:xfrm>
              <a:off x="2686525" y="4650719"/>
              <a:ext cx="919309" cy="1115666"/>
            </a:xfrm>
            <a:prstGeom prst="rect">
              <a:avLst/>
            </a:prstGeom>
          </p:spPr>
        </p:pic>
        <p:pic>
          <p:nvPicPr>
            <p:cNvPr id="18" name="Advanced_hexagon1 copy 4"/>
            <p:cNvPicPr>
              <a:picLocks noChangeAspect="1"/>
            </p:cNvPicPr>
            <p:nvPr/>
          </p:nvPicPr>
          <p:blipFill>
            <a:blip r:embed="rId4"/>
            <a:stretch>
              <a:fillRect/>
            </a:stretch>
          </p:blipFill>
          <p:spPr>
            <a:xfrm>
              <a:off x="5704368" y="4650719"/>
              <a:ext cx="919309" cy="1115666"/>
            </a:xfrm>
            <a:prstGeom prst="rect">
              <a:avLst/>
            </a:prstGeom>
          </p:spPr>
        </p:pic>
        <p:pic>
          <p:nvPicPr>
            <p:cNvPr id="19" name="Advanced_hexagon1 copy 5"/>
            <p:cNvPicPr>
              <a:picLocks noChangeAspect="1"/>
            </p:cNvPicPr>
            <p:nvPr/>
          </p:nvPicPr>
          <p:blipFill>
            <a:blip r:embed="rId4"/>
            <a:stretch>
              <a:fillRect/>
            </a:stretch>
          </p:blipFill>
          <p:spPr>
            <a:xfrm>
              <a:off x="8786582" y="4650719"/>
              <a:ext cx="919309" cy="1115666"/>
            </a:xfrm>
            <a:prstGeom prst="rect">
              <a:avLst/>
            </a:prstGeom>
          </p:spPr>
        </p:pic>
        <p:pic>
          <p:nvPicPr>
            <p:cNvPr id="20" name="shield-check"/>
            <p:cNvPicPr>
              <a:picLocks noChangeAspect="1"/>
            </p:cNvPicPr>
            <p:nvPr/>
          </p:nvPicPr>
          <p:blipFill>
            <a:blip r:embed="rId5"/>
            <a:stretch>
              <a:fillRect/>
            </a:stretch>
          </p:blipFill>
          <p:spPr>
            <a:xfrm>
              <a:off x="8897600" y="1858026"/>
              <a:ext cx="685998" cy="685998"/>
            </a:xfrm>
            <a:prstGeom prst="rect">
              <a:avLst/>
            </a:prstGeom>
          </p:spPr>
        </p:pic>
        <p:pic>
          <p:nvPicPr>
            <p:cNvPr id="21" name="WebOutline4"/>
            <p:cNvPicPr>
              <a:picLocks noChangeAspect="1"/>
            </p:cNvPicPr>
            <p:nvPr/>
          </p:nvPicPr>
          <p:blipFill>
            <a:blip r:embed="rId6"/>
            <a:stretch>
              <a:fillRect/>
            </a:stretch>
          </p:blipFill>
          <p:spPr>
            <a:xfrm>
              <a:off x="5888538" y="1841443"/>
              <a:ext cx="537699" cy="689358"/>
            </a:xfrm>
            <a:prstGeom prst="rect">
              <a:avLst/>
            </a:prstGeom>
          </p:spPr>
        </p:pic>
        <p:pic>
          <p:nvPicPr>
            <p:cNvPr id="22" name="BusinessOutline12"/>
            <p:cNvPicPr>
              <a:picLocks noChangeAspect="1"/>
            </p:cNvPicPr>
            <p:nvPr/>
          </p:nvPicPr>
          <p:blipFill>
            <a:blip r:embed="rId7"/>
            <a:stretch>
              <a:fillRect/>
            </a:stretch>
          </p:blipFill>
          <p:spPr>
            <a:xfrm>
              <a:off x="2817412" y="1780686"/>
              <a:ext cx="593534" cy="813060"/>
            </a:xfrm>
            <a:prstGeom prst="rect">
              <a:avLst/>
            </a:prstGeom>
          </p:spPr>
        </p:pic>
        <p:pic>
          <p:nvPicPr>
            <p:cNvPr id="23" name="InternetOutline1"/>
            <p:cNvPicPr>
              <a:picLocks noChangeAspect="1"/>
            </p:cNvPicPr>
            <p:nvPr/>
          </p:nvPicPr>
          <p:blipFill>
            <a:blip r:embed="rId8"/>
            <a:stretch>
              <a:fillRect/>
            </a:stretch>
          </p:blipFill>
          <p:spPr>
            <a:xfrm>
              <a:off x="5780860" y="4769485"/>
              <a:ext cx="766326" cy="766326"/>
            </a:xfrm>
            <a:prstGeom prst="rect">
              <a:avLst/>
            </a:prstGeom>
          </p:spPr>
        </p:pic>
        <p:pic>
          <p:nvPicPr>
            <p:cNvPr id="24" name="Icon-238"/>
            <p:cNvPicPr>
              <a:picLocks noChangeAspect="1"/>
            </p:cNvPicPr>
            <p:nvPr/>
          </p:nvPicPr>
          <p:blipFill>
            <a:blip r:embed="rId9"/>
            <a:stretch>
              <a:fillRect/>
            </a:stretch>
          </p:blipFill>
          <p:spPr>
            <a:xfrm>
              <a:off x="2909658" y="4831390"/>
              <a:ext cx="507602" cy="676803"/>
            </a:xfrm>
            <a:prstGeom prst="rect">
              <a:avLst/>
            </a:prstGeom>
          </p:spPr>
        </p:pic>
        <p:pic>
          <p:nvPicPr>
            <p:cNvPr id="25" name="lock-alt"/>
            <p:cNvPicPr>
              <a:picLocks noChangeAspect="1"/>
            </p:cNvPicPr>
            <p:nvPr/>
          </p:nvPicPr>
          <p:blipFill>
            <a:blip r:embed="rId10"/>
            <a:stretch>
              <a:fillRect/>
            </a:stretch>
          </p:blipFill>
          <p:spPr>
            <a:xfrm>
              <a:off x="8907462" y="4764586"/>
              <a:ext cx="676136" cy="774202"/>
            </a:xfrm>
            <a:prstGeom prst="rect">
              <a:avLst/>
            </a:prstGeom>
          </p:spPr>
        </p:pic>
      </p:grpSp>
      <p:sp>
        <p:nvSpPr>
          <p:cNvPr id="26" name="Title 25">
            <a:extLst>
              <a:ext uri="{FF2B5EF4-FFF2-40B4-BE49-F238E27FC236}">
                <a16:creationId xmlns:a16="http://schemas.microsoft.com/office/drawing/2014/main" id="{2FB4F9B1-EEFF-6F44-7C0E-FD5B5E0A6070}"/>
              </a:ext>
            </a:extLst>
          </p:cNvPr>
          <p:cNvSpPr>
            <a:spLocks noGrp="1"/>
          </p:cNvSpPr>
          <p:nvPr>
            <p:ph type="title"/>
          </p:nvPr>
        </p:nvSpPr>
        <p:spPr/>
        <p:txBody>
          <a:bodyPr/>
          <a:lstStyle/>
          <a:p>
            <a:r>
              <a:rPr lang="en-US" dirty="0"/>
              <a:t>The Control Matrix</a:t>
            </a:r>
          </a:p>
        </p:txBody>
      </p:sp>
    </p:spTree>
    <p:extLst>
      <p:ext uri="{BB962C8B-B14F-4D97-AF65-F5344CB8AC3E}">
        <p14:creationId xmlns:p14="http://schemas.microsoft.com/office/powerpoint/2010/main" val="20613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GENERIC_outline copy 7"/>
        <p:cNvGrpSpPr/>
        <p:nvPr/>
      </p:nvGrpSpPr>
      <p:grpSpPr>
        <a:xfrm>
          <a:off x="0" y="0"/>
          <a:ext cx="0" cy="0"/>
          <a:chOff x="0" y="0"/>
          <a:chExt cx="0" cy="0"/>
        </a:xfrm>
      </p:grpSpPr>
      <p:pic>
        <p:nvPicPr>
          <p:cNvPr id="2" name="customLine"/>
          <p:cNvPicPr/>
          <p:nvPr/>
        </p:nvPicPr>
        <p:blipFill rotWithShape="1">
          <a:blip r:embed="rId3"/>
          <a:stretch>
            <a:fillRect/>
          </a:stretch>
        </p:blipFill>
        <p:spPr>
          <a:xfrm rot="5400000">
            <a:off x="3168993" y="3512637"/>
            <a:ext cx="3570132" cy="178507"/>
          </a:xfrm>
          <a:prstGeom prst="rect">
            <a:avLst/>
          </a:prstGeom>
        </p:spPr>
      </p:pic>
      <p:sp>
        <p:nvSpPr>
          <p:cNvPr id="5" name="Body text copy"/>
          <p:cNvSpPr/>
          <p:nvPr/>
        </p:nvSpPr>
        <p:spPr>
          <a:xfrm>
            <a:off x="5386597" y="1748478"/>
            <a:ext cx="6547067" cy="3659385"/>
          </a:xfrm>
          <a:prstGeom prst="rect">
            <a:avLst/>
          </a:prstGeom>
        </p:spPr>
        <p:txBody>
          <a:bodyPr vert="horz" lIns="0" tIns="0" rIns="0" bIns="0" rtlCol="0" anchor="t" anchorCtr="0">
            <a:noAutofit/>
          </a:bodyPr>
          <a:lstStyle/>
          <a:p>
            <a:pPr>
              <a:spcBef>
                <a:spcPts val="0"/>
              </a:spcBef>
              <a:spcAft>
                <a:spcPts val="1200"/>
              </a:spcAft>
            </a:pPr>
            <a:r>
              <a:rPr sz="2000" spc="20" dirty="0">
                <a:latin typeface="+mn-lt"/>
                <a:cs typeface="Hind Medium" charset="0"/>
              </a:rPr>
              <a:t>Objectives:</a:t>
            </a:r>
          </a:p>
          <a:p>
            <a:pPr marL="342900" indent="-342900">
              <a:spcBef>
                <a:spcPts val="0"/>
              </a:spcBef>
              <a:spcAft>
                <a:spcPts val="1200"/>
              </a:spcAft>
              <a:buFont typeface="Arial" panose="020B0604020202020204" pitchFamily="34" charset="0"/>
              <a:buChar char="•"/>
            </a:pPr>
            <a:r>
              <a:rPr sz="2000" spc="20" dirty="0">
                <a:latin typeface="+mn-lt"/>
                <a:cs typeface="Hind Medium" charset="0"/>
              </a:rPr>
              <a:t>To evaluate the clarity and feasibility of the audit requirements in the Control Matrix</a:t>
            </a:r>
          </a:p>
          <a:p>
            <a:pPr marL="342900" indent="-342900">
              <a:spcBef>
                <a:spcPts val="0"/>
              </a:spcBef>
              <a:spcAft>
                <a:spcPts val="1200"/>
              </a:spcAft>
              <a:buFont typeface="Arial" panose="020B0604020202020204" pitchFamily="34" charset="0"/>
              <a:buChar char="•"/>
            </a:pPr>
            <a:r>
              <a:rPr sz="2000" spc="20" dirty="0">
                <a:latin typeface="+mn-lt"/>
                <a:cs typeface="Hind Medium" charset="0"/>
              </a:rPr>
              <a:t>To evaluate readiness of your organization to meet these requirements</a:t>
            </a:r>
          </a:p>
          <a:p>
            <a:pPr marL="342900" indent="-342900">
              <a:spcBef>
                <a:spcPts val="0"/>
              </a:spcBef>
              <a:spcAft>
                <a:spcPts val="1200"/>
              </a:spcAft>
              <a:buFont typeface="Arial" panose="020B0604020202020204" pitchFamily="34" charset="0"/>
              <a:buChar char="•"/>
            </a:pPr>
            <a:r>
              <a:rPr sz="2000" spc="20" dirty="0">
                <a:latin typeface="+mn-lt"/>
                <a:cs typeface="Hind Medium" charset="0"/>
              </a:rPr>
              <a:t>Basis for the future application form</a:t>
            </a:r>
          </a:p>
          <a:p>
            <a:pPr marL="342900" indent="-342900">
              <a:spcBef>
                <a:spcPts val="0"/>
              </a:spcBef>
              <a:spcAft>
                <a:spcPts val="1200"/>
              </a:spcAft>
              <a:buFont typeface="Arial" panose="020B0604020202020204" pitchFamily="34" charset="0"/>
              <a:buChar char="•"/>
            </a:pPr>
            <a:r>
              <a:rPr sz="2000" spc="20" dirty="0">
                <a:latin typeface="+mn-lt"/>
                <a:cs typeface="Hind Medium" charset="0"/>
              </a:rPr>
              <a:t>The self-assessment survey is online:</a:t>
            </a:r>
          </a:p>
          <a:p>
            <a:pPr marL="342900" indent="-342900">
              <a:spcBef>
                <a:spcPts val="0"/>
              </a:spcBef>
              <a:spcAft>
                <a:spcPts val="1200"/>
              </a:spcAft>
              <a:buFont typeface="Arial" panose="020B0604020202020204" pitchFamily="34" charset="0"/>
              <a:buChar char="•"/>
            </a:pPr>
            <a:r>
              <a:rPr sz="2000" spc="20" dirty="0">
                <a:latin typeface="+mn-lt"/>
                <a:cs typeface="Hind Medium" charset="0"/>
              </a:rPr>
              <a:t>https://</a:t>
            </a:r>
            <a:r>
              <a:rPr sz="2000" spc="20" dirty="0" err="1">
                <a:latin typeface="+mn-lt"/>
                <a:cs typeface="Hind Medium" charset="0"/>
              </a:rPr>
              <a:t>www.surveymonkey.com</a:t>
            </a:r>
            <a:r>
              <a:rPr sz="2000" spc="20" dirty="0">
                <a:latin typeface="+mn-lt"/>
                <a:cs typeface="Hind Medium" charset="0"/>
              </a:rPr>
              <a:t>/r/86GGHC5</a:t>
            </a:r>
          </a:p>
        </p:txBody>
      </p:sp>
      <p:pic>
        <p:nvPicPr>
          <p:cNvPr id="6" name="Marketing102-O">
            <a:hlinkClick r:id="rId4"/>
          </p:cNvPr>
          <p:cNvPicPr>
            <a:picLocks noChangeAspect="1"/>
          </p:cNvPicPr>
          <p:nvPr/>
        </p:nvPicPr>
        <p:blipFill>
          <a:blip r:embed="rId5"/>
          <a:stretch>
            <a:fillRect/>
          </a:stretch>
        </p:blipFill>
        <p:spPr>
          <a:xfrm>
            <a:off x="11290542" y="5139382"/>
            <a:ext cx="599988" cy="537590"/>
          </a:xfrm>
          <a:prstGeom prst="rect">
            <a:avLst/>
          </a:prstGeom>
        </p:spPr>
      </p:pic>
      <p:pic>
        <p:nvPicPr>
          <p:cNvPr id="7" name="Screenshot 2025-02-20 at 19.26.32"/>
          <p:cNvPicPr/>
          <p:nvPr/>
        </p:nvPicPr>
        <p:blipFill rotWithShape="1">
          <a:blip r:embed="rId6"/>
          <a:stretch>
            <a:fillRect/>
          </a:stretch>
        </p:blipFill>
        <p:spPr>
          <a:xfrm>
            <a:off x="436402" y="2288771"/>
            <a:ext cx="4117755" cy="2444917"/>
          </a:xfrm>
          <a:prstGeom prst="rect">
            <a:avLst/>
          </a:prstGeom>
        </p:spPr>
      </p:pic>
      <p:sp>
        <p:nvSpPr>
          <p:cNvPr id="8" name="Title 7">
            <a:extLst>
              <a:ext uri="{FF2B5EF4-FFF2-40B4-BE49-F238E27FC236}">
                <a16:creationId xmlns:a16="http://schemas.microsoft.com/office/drawing/2014/main" id="{C423BC1B-2132-82D6-5B55-F3AF22396210}"/>
              </a:ext>
            </a:extLst>
          </p:cNvPr>
          <p:cNvSpPr>
            <a:spLocks noGrp="1"/>
          </p:cNvSpPr>
          <p:nvPr>
            <p:ph type="title"/>
          </p:nvPr>
        </p:nvSpPr>
        <p:spPr/>
        <p:txBody>
          <a:bodyPr/>
          <a:lstStyle/>
          <a:p>
            <a:r>
              <a:rPr lang="en-US" dirty="0"/>
              <a:t>Self-Assessment Survey</a:t>
            </a:r>
          </a:p>
        </p:txBody>
      </p:sp>
    </p:spTree>
    <p:extLst>
      <p:ext uri="{BB962C8B-B14F-4D97-AF65-F5344CB8AC3E}">
        <p14:creationId xmlns:p14="http://schemas.microsoft.com/office/powerpoint/2010/main" val="11364553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Cuatro opciones copy 40"/>
        <p:cNvGrpSpPr/>
        <p:nvPr/>
      </p:nvGrpSpPr>
      <p:grpSpPr>
        <a:xfrm>
          <a:off x="0" y="0"/>
          <a:ext cx="0" cy="0"/>
          <a:chOff x="0" y="0"/>
          <a:chExt cx="0" cy="0"/>
        </a:xfrm>
      </p:grpSpPr>
      <p:pic>
        <p:nvPicPr>
          <p:cNvPr id="4" name="MANRS_Clouds"/>
          <p:cNvPicPr/>
          <p:nvPr/>
        </p:nvPicPr>
        <p:blipFill rotWithShape="1">
          <a:blip r:embed="rId2"/>
          <a:stretch>
            <a:fillRect/>
          </a:stretch>
        </p:blipFill>
        <p:spPr>
          <a:xfrm>
            <a:off x="5906389" y="430512"/>
            <a:ext cx="5982423" cy="5421571"/>
          </a:xfrm>
          <a:prstGeom prst="rect">
            <a:avLst/>
          </a:prstGeom>
        </p:spPr>
      </p:pic>
      <p:sp>
        <p:nvSpPr>
          <p:cNvPr id="5" name="Body text copy copy 1"/>
          <p:cNvSpPr/>
          <p:nvPr/>
        </p:nvSpPr>
        <p:spPr>
          <a:xfrm>
            <a:off x="986849" y="1950454"/>
            <a:ext cx="4726577" cy="3281150"/>
          </a:xfrm>
          <a:prstGeom prst="rect">
            <a:avLst/>
          </a:prstGeom>
        </p:spPr>
        <p:txBody>
          <a:bodyPr spcFirstLastPara="0" lIns="0" tIns="0" rIns="0" bIns="0" anchor="t"/>
          <a:lstStyle/>
          <a:p>
            <a:pPr algn="l" hangingPunct="0">
              <a:lnSpc>
                <a:spcPct val="100000"/>
              </a:lnSpc>
            </a:pPr>
            <a:r>
              <a:rPr sz="2000" dirty="0">
                <a:solidFill>
                  <a:srgbClr val="4A6069"/>
                </a:solidFill>
                <a:latin typeface="+mj-lt"/>
                <a:ea typeface="+mn-ea"/>
                <a:cs typeface="Lato"/>
              </a:rPr>
              <a:t>Gather </a:t>
            </a:r>
            <a:r>
              <a:rPr sz="2000" b="1" dirty="0">
                <a:solidFill>
                  <a:srgbClr val="4A6069"/>
                </a:solidFill>
                <a:latin typeface="+mj-lt"/>
                <a:ea typeface="+mn-ea"/>
                <a:cs typeface="Lato"/>
              </a:rPr>
              <a:t>interested organizations</a:t>
            </a:r>
            <a:r>
              <a:rPr lang="en-US" sz="2000" b="1" dirty="0">
                <a:solidFill>
                  <a:srgbClr val="4A6069"/>
                </a:solidFill>
                <a:latin typeface="+mj-lt"/>
                <a:ea typeface="+mn-ea"/>
                <a:cs typeface="Lato"/>
              </a:rPr>
              <a:t> </a:t>
            </a:r>
            <a:r>
              <a:rPr sz="2000" dirty="0">
                <a:solidFill>
                  <a:srgbClr val="4A6069"/>
                </a:solidFill>
                <a:latin typeface="+mj-lt"/>
                <a:ea typeface="+mn-ea"/>
                <a:cs typeface="Lato"/>
              </a:rPr>
              <a:t>among connectivity providers and enterprises</a:t>
            </a:r>
          </a:p>
          <a:p>
            <a:pPr algn="l" hangingPunct="0">
              <a:lnSpc>
                <a:spcPct val="100000"/>
              </a:lnSpc>
            </a:pPr>
            <a:endParaRPr sz="2000" dirty="0">
              <a:solidFill>
                <a:srgbClr val="4A6069"/>
              </a:solidFill>
              <a:latin typeface="+mj-lt"/>
              <a:ea typeface="+mn-ea"/>
              <a:cs typeface="Lato"/>
            </a:endParaRPr>
          </a:p>
          <a:p>
            <a:pPr algn="l" hangingPunct="0">
              <a:lnSpc>
                <a:spcPct val="100000"/>
              </a:lnSpc>
            </a:pPr>
            <a:r>
              <a:rPr sz="2000" dirty="0">
                <a:solidFill>
                  <a:srgbClr val="4A6069"/>
                </a:solidFill>
                <a:latin typeface="+mj-lt"/>
                <a:ea typeface="+mn-ea"/>
                <a:cs typeface="Lato"/>
              </a:rPr>
              <a:t>Develop a </a:t>
            </a:r>
            <a:r>
              <a:rPr sz="2000" b="1" dirty="0">
                <a:solidFill>
                  <a:srgbClr val="4A6069"/>
                </a:solidFill>
                <a:latin typeface="+mj-lt"/>
                <a:ea typeface="+mn-ea"/>
                <a:cs typeface="Lato"/>
              </a:rPr>
              <a:t>prototype</a:t>
            </a:r>
            <a:r>
              <a:rPr sz="2000" dirty="0">
                <a:solidFill>
                  <a:srgbClr val="4A6069"/>
                </a:solidFill>
                <a:latin typeface="+mj-lt"/>
                <a:ea typeface="+mn-ea"/>
                <a:cs typeface="Lato"/>
              </a:rPr>
              <a:t> and deploy the </a:t>
            </a:r>
            <a:r>
              <a:rPr sz="2000" b="1" dirty="0">
                <a:solidFill>
                  <a:srgbClr val="4A6069"/>
                </a:solidFill>
                <a:latin typeface="+mj-lt"/>
                <a:ea typeface="+mn-ea"/>
                <a:cs typeface="Lato"/>
              </a:rPr>
              <a:t>enhanced measurement infrastructure</a:t>
            </a:r>
          </a:p>
          <a:p>
            <a:pPr algn="l" hangingPunct="0">
              <a:lnSpc>
                <a:spcPct val="100000"/>
              </a:lnSpc>
            </a:pPr>
            <a:endParaRPr sz="2000" b="1" dirty="0">
              <a:solidFill>
                <a:srgbClr val="4A6069"/>
              </a:solidFill>
              <a:latin typeface="+mj-lt"/>
              <a:ea typeface="+mn-ea"/>
              <a:cs typeface="Lato"/>
            </a:endParaRPr>
          </a:p>
          <a:p>
            <a:pPr algn="l" hangingPunct="0">
              <a:lnSpc>
                <a:spcPct val="100000"/>
              </a:lnSpc>
            </a:pPr>
            <a:r>
              <a:rPr sz="2000" dirty="0">
                <a:solidFill>
                  <a:srgbClr val="4A6069"/>
                </a:solidFill>
                <a:latin typeface="+mj-lt"/>
                <a:ea typeface="+mn-ea"/>
                <a:cs typeface="Lato"/>
              </a:rPr>
              <a:t>Work on the </a:t>
            </a:r>
            <a:r>
              <a:rPr sz="2000" b="1" dirty="0">
                <a:solidFill>
                  <a:srgbClr val="4A6069"/>
                </a:solidFill>
                <a:latin typeface="+mj-lt"/>
                <a:ea typeface="+mn-ea"/>
                <a:cs typeface="Lato"/>
              </a:rPr>
              <a:t>inclusion in common infosec frameworks</a:t>
            </a:r>
            <a:r>
              <a:rPr sz="2000" dirty="0">
                <a:solidFill>
                  <a:srgbClr val="4A6069"/>
                </a:solidFill>
                <a:latin typeface="+mj-lt"/>
                <a:ea typeface="+mn-ea"/>
                <a:cs typeface="Lato"/>
              </a:rPr>
              <a:t> (</a:t>
            </a:r>
            <a:r>
              <a:rPr sz="2000" dirty="0" err="1">
                <a:solidFill>
                  <a:srgbClr val="4A6069"/>
                </a:solidFill>
                <a:latin typeface="+mj-lt"/>
                <a:ea typeface="+mn-ea"/>
                <a:cs typeface="Lato"/>
              </a:rPr>
              <a:t>eg.</a:t>
            </a:r>
            <a:r>
              <a:rPr sz="2000" dirty="0">
                <a:solidFill>
                  <a:srgbClr val="4A6069"/>
                </a:solidFill>
                <a:latin typeface="+mj-lt"/>
                <a:ea typeface="+mn-ea"/>
                <a:cs typeface="Lato"/>
              </a:rPr>
              <a:t>: M3AAWG Internet Routing Security Profile based on NIST CSF)</a:t>
            </a:r>
          </a:p>
        </p:txBody>
      </p:sp>
      <p:pic>
        <p:nvPicPr>
          <p:cNvPr id="6" name="customLine"/>
          <p:cNvPicPr/>
          <p:nvPr/>
        </p:nvPicPr>
        <p:blipFill rotWithShape="1">
          <a:blip r:embed="rId3"/>
          <a:stretch>
            <a:fillRect/>
          </a:stretch>
        </p:blipFill>
        <p:spPr>
          <a:xfrm rot="5400000">
            <a:off x="-1080434" y="3357284"/>
            <a:ext cx="3570132" cy="178507"/>
          </a:xfrm>
          <a:prstGeom prst="rect">
            <a:avLst/>
          </a:prstGeom>
        </p:spPr>
      </p:pic>
      <p:sp>
        <p:nvSpPr>
          <p:cNvPr id="7" name="Title 6">
            <a:extLst>
              <a:ext uri="{FF2B5EF4-FFF2-40B4-BE49-F238E27FC236}">
                <a16:creationId xmlns:a16="http://schemas.microsoft.com/office/drawing/2014/main" id="{EB7E6E17-A41F-C186-307B-63E5B149E76F}"/>
              </a:ext>
            </a:extLst>
          </p:cNvPr>
          <p:cNvSpPr>
            <a:spLocks noGrp="1"/>
          </p:cNvSpPr>
          <p:nvPr>
            <p:ph type="title"/>
          </p:nvPr>
        </p:nvSpPr>
        <p:spPr/>
        <p:txBody>
          <a:bodyPr/>
          <a:lstStyle/>
          <a:p>
            <a:r>
              <a:rPr lang="en-US" dirty="0"/>
              <a:t>Future MANRS+ Work</a:t>
            </a:r>
          </a:p>
        </p:txBody>
      </p:sp>
    </p:spTree>
    <p:extLst>
      <p:ext uri="{BB962C8B-B14F-4D97-AF65-F5344CB8AC3E}">
        <p14:creationId xmlns:p14="http://schemas.microsoft.com/office/powerpoint/2010/main" val="40996697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FDF875A-452F-6B4D-8216-B27C47522E59}"/>
              </a:ext>
            </a:extLst>
          </p:cNvPr>
          <p:cNvSpPr>
            <a:spLocks noGrp="1"/>
          </p:cNvSpPr>
          <p:nvPr>
            <p:ph sz="quarter" idx="12"/>
          </p:nvPr>
        </p:nvSpPr>
        <p:spPr/>
        <p:txBody>
          <a:bodyPr/>
          <a:lstStyle/>
          <a:p>
            <a:r>
              <a:rPr lang="en-US" dirty="0"/>
              <a:t>Learn More and</a:t>
            </a:r>
          </a:p>
          <a:p>
            <a:r>
              <a:rPr lang="en-US" dirty="0"/>
              <a:t>Join Us</a:t>
            </a:r>
          </a:p>
        </p:txBody>
      </p:sp>
    </p:spTree>
    <p:extLst>
      <p:ext uri="{BB962C8B-B14F-4D97-AF65-F5344CB8AC3E}">
        <p14:creationId xmlns:p14="http://schemas.microsoft.com/office/powerpoint/2010/main" val="2339543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Help Is Available</a:t>
            </a:r>
          </a:p>
        </p:txBody>
      </p:sp>
      <p:sp>
        <p:nvSpPr>
          <p:cNvPr id="8" name="Content Placeholder 7"/>
          <p:cNvSpPr>
            <a:spLocks noGrp="1"/>
          </p:cNvSpPr>
          <p:nvPr>
            <p:ph sz="quarter" idx="16"/>
          </p:nvPr>
        </p:nvSpPr>
        <p:spPr>
          <a:xfrm>
            <a:off x="539999" y="1561539"/>
            <a:ext cx="5594101" cy="4464123"/>
          </a:xfrm>
        </p:spPr>
        <p:txBody>
          <a:bodyPr/>
          <a:lstStyle/>
          <a:p>
            <a:r>
              <a:rPr lang="en-US" dirty="0"/>
              <a:t>If you’re not ready to join yet, implementation guidance is available to help you.</a:t>
            </a:r>
          </a:p>
          <a:p>
            <a:pPr marL="342900" indent="-342900">
              <a:buFont typeface="Arial" panose="020B0604020202020204" pitchFamily="34" charset="0"/>
              <a:buChar char="•"/>
            </a:pPr>
            <a:r>
              <a:rPr lang="en-US" b="1" dirty="0"/>
              <a:t>Implementation Guide </a:t>
            </a:r>
            <a:r>
              <a:rPr lang="en-US" dirty="0"/>
              <a:t>based on Best Current Operational Practices deployed by network operators around the world</a:t>
            </a:r>
          </a:p>
          <a:p>
            <a:pPr marL="342900" indent="-342900">
              <a:buFont typeface="Arial" panose="020B0604020202020204" pitchFamily="34" charset="0"/>
              <a:buChar char="•"/>
            </a:pPr>
            <a:r>
              <a:rPr lang="en-US" b="1" dirty="0"/>
              <a:t>Tutorial</a:t>
            </a:r>
            <a:r>
              <a:rPr lang="en-US" dirty="0"/>
              <a:t> </a:t>
            </a:r>
            <a:r>
              <a:rPr lang="en-US" b="1" dirty="0"/>
              <a:t>modules </a:t>
            </a:r>
            <a:r>
              <a:rPr lang="en-US" dirty="0"/>
              <a:t>based on information in the Implementation Guide.</a:t>
            </a:r>
          </a:p>
        </p:txBody>
      </p:sp>
      <p:pic>
        <p:nvPicPr>
          <p:cNvPr id="3" name="Picture 2">
            <a:extLst>
              <a:ext uri="{FF2B5EF4-FFF2-40B4-BE49-F238E27FC236}">
                <a16:creationId xmlns:a16="http://schemas.microsoft.com/office/drawing/2014/main" id="{AD900739-5C35-F447-A3CE-A5B30164F3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00942" y="1730954"/>
            <a:ext cx="5791058" cy="3455400"/>
          </a:xfrm>
          <a:prstGeom prst="rect">
            <a:avLst/>
          </a:prstGeom>
        </p:spPr>
      </p:pic>
    </p:spTree>
    <p:extLst>
      <p:ext uri="{BB962C8B-B14F-4D97-AF65-F5344CB8AC3E}">
        <p14:creationId xmlns:p14="http://schemas.microsoft.com/office/powerpoint/2010/main" val="27165385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553" y="566738"/>
            <a:ext cx="6094240" cy="783035"/>
          </a:xfrm>
        </p:spPr>
        <p:txBody>
          <a:bodyPr/>
          <a:lstStyle/>
          <a:p>
            <a:r>
              <a:rPr lang="en-US" dirty="0"/>
              <a:t>MANRS Implementation Guide for Network Operators</a:t>
            </a:r>
          </a:p>
        </p:txBody>
      </p:sp>
      <p:sp>
        <p:nvSpPr>
          <p:cNvPr id="7" name="Text Placeholder 6"/>
          <p:cNvSpPr>
            <a:spLocks noGrp="1"/>
          </p:cNvSpPr>
          <p:nvPr>
            <p:ph idx="1"/>
          </p:nvPr>
        </p:nvSpPr>
        <p:spPr>
          <a:xfrm>
            <a:off x="541338" y="1916511"/>
            <a:ext cx="5524182" cy="4260452"/>
          </a:xfrm>
        </p:spPr>
        <p:txBody>
          <a:bodyPr>
            <a:normAutofit lnSpcReduction="10000"/>
          </a:bodyPr>
          <a:lstStyle/>
          <a:p>
            <a:r>
              <a:rPr lang="en-US" sz="2400" dirty="0"/>
              <a:t>If you’re not ready to join yet, implementation guidance is available to help you.</a:t>
            </a:r>
          </a:p>
          <a:p>
            <a:pPr marL="342900" indent="-342900">
              <a:buFont typeface="Arial" charset="0"/>
              <a:buChar char="•"/>
            </a:pPr>
            <a:r>
              <a:rPr lang="en-US" sz="2400" dirty="0"/>
              <a:t>Based on Best Current Operational Practices deployed by network operators around the world</a:t>
            </a:r>
          </a:p>
          <a:p>
            <a:pPr marL="342900" indent="-342900">
              <a:buFont typeface="Arial" charset="0"/>
              <a:buChar char="•"/>
            </a:pPr>
            <a:r>
              <a:rPr lang="en-US" sz="2400" dirty="0"/>
              <a:t>Recognition from the RIPE community by being published as RIPE-706</a:t>
            </a:r>
          </a:p>
          <a:p>
            <a:pPr marL="342900" lvl="1" indent="-342900">
              <a:buFont typeface="Arial" charset="0"/>
              <a:buChar char="•"/>
            </a:pPr>
            <a:r>
              <a:rPr lang="en-US" sz="2400" dirty="0">
                <a:hlinkClick r:id="rId3"/>
              </a:rPr>
              <a:t>https://www.manrs.org/bcop/</a:t>
            </a:r>
            <a:endParaRPr lang="en-US" sz="2400" dirty="0"/>
          </a:p>
        </p:txBody>
      </p:sp>
      <p:pic>
        <p:nvPicPr>
          <p:cNvPr id="6" name="Picture 5">
            <a:extLst>
              <a:ext uri="{FF2B5EF4-FFF2-40B4-BE49-F238E27FC236}">
                <a16:creationId xmlns:a16="http://schemas.microsoft.com/office/drawing/2014/main" id="{257CB9C4-F0BD-D549-93C7-B0535DF4F9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15250" y="0"/>
            <a:ext cx="5776750" cy="6858000"/>
          </a:xfrm>
          <a:prstGeom prst="rect">
            <a:avLst/>
          </a:prstGeom>
        </p:spPr>
      </p:pic>
    </p:spTree>
    <p:extLst>
      <p:ext uri="{BB962C8B-B14F-4D97-AF65-F5344CB8AC3E}">
        <p14:creationId xmlns:p14="http://schemas.microsoft.com/office/powerpoint/2010/main" val="19321227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MANRS Tutorials</a:t>
            </a:r>
          </a:p>
        </p:txBody>
      </p:sp>
      <p:sp>
        <p:nvSpPr>
          <p:cNvPr id="8" name="Content Placeholder 7"/>
          <p:cNvSpPr>
            <a:spLocks noGrp="1"/>
          </p:cNvSpPr>
          <p:nvPr>
            <p:ph idx="1"/>
          </p:nvPr>
        </p:nvSpPr>
        <p:spPr>
          <a:xfrm>
            <a:off x="540000" y="1548400"/>
            <a:ext cx="5540760" cy="4456160"/>
          </a:xfrm>
        </p:spPr>
        <p:txBody>
          <a:bodyPr/>
          <a:lstStyle/>
          <a:p>
            <a:pPr>
              <a:spcAft>
                <a:spcPts val="2400"/>
              </a:spcAft>
            </a:pPr>
            <a:r>
              <a:rPr lang="en-US" dirty="0"/>
              <a:t>T</a:t>
            </a:r>
            <a:r>
              <a:rPr lang="en-US" sz="2400" dirty="0"/>
              <a:t>utorials based on information in the Implementation Guide</a:t>
            </a:r>
          </a:p>
          <a:p>
            <a:pPr>
              <a:spcAft>
                <a:spcPts val="2400"/>
              </a:spcAft>
            </a:pPr>
            <a:r>
              <a:rPr lang="en-US" sz="2400" dirty="0"/>
              <a:t>Walks through the tutorial with a test at the end of each module</a:t>
            </a:r>
          </a:p>
          <a:p>
            <a:pPr>
              <a:spcAft>
                <a:spcPts val="2400"/>
              </a:spcAft>
            </a:pPr>
            <a:r>
              <a:rPr lang="en-US" sz="2400" dirty="0"/>
              <a:t>Working with and looking for partners that are interested in integrating it in their curricula</a:t>
            </a:r>
          </a:p>
          <a:p>
            <a:pPr>
              <a:spcAft>
                <a:spcPts val="2400"/>
              </a:spcAft>
            </a:pPr>
            <a:r>
              <a:rPr lang="en-US" sz="2400" dirty="0">
                <a:hlinkClick r:id="rId2"/>
              </a:rPr>
              <a:t>https://www.manrs.org/tutorials</a:t>
            </a:r>
            <a:r>
              <a:rPr lang="en-US" sz="2400" dirty="0"/>
              <a:t> </a:t>
            </a:r>
          </a:p>
        </p:txBody>
      </p:sp>
      <p:pic>
        <p:nvPicPr>
          <p:cNvPr id="3" name="Picture 2">
            <a:extLst>
              <a:ext uri="{FF2B5EF4-FFF2-40B4-BE49-F238E27FC236}">
                <a16:creationId xmlns:a16="http://schemas.microsoft.com/office/drawing/2014/main" id="{AD900739-5C35-F447-A3CE-A5B30164F3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26202" y="1548400"/>
            <a:ext cx="5301967" cy="3163570"/>
          </a:xfrm>
          <a:prstGeom prst="rect">
            <a:avLst/>
          </a:prstGeom>
        </p:spPr>
      </p:pic>
    </p:spTree>
    <p:extLst>
      <p:ext uri="{BB962C8B-B14F-4D97-AF65-F5344CB8AC3E}">
        <p14:creationId xmlns:p14="http://schemas.microsoft.com/office/powerpoint/2010/main" val="19328999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Join Us</a:t>
            </a:r>
          </a:p>
        </p:txBody>
      </p:sp>
      <p:sp>
        <p:nvSpPr>
          <p:cNvPr id="21" name="Content Placeholder 20">
            <a:extLst>
              <a:ext uri="{FF2B5EF4-FFF2-40B4-BE49-F238E27FC236}">
                <a16:creationId xmlns:a16="http://schemas.microsoft.com/office/drawing/2014/main" id="{C6DEEA6B-F775-004E-B940-6AEEDAA8FDAE}"/>
              </a:ext>
            </a:extLst>
          </p:cNvPr>
          <p:cNvSpPr>
            <a:spLocks noGrp="1"/>
          </p:cNvSpPr>
          <p:nvPr>
            <p:ph sz="quarter" idx="16"/>
          </p:nvPr>
        </p:nvSpPr>
        <p:spPr/>
        <p:txBody>
          <a:bodyPr/>
          <a:lstStyle/>
          <a:p>
            <a:r>
              <a:rPr lang="en-US" dirty="0"/>
              <a:t>Visit </a:t>
            </a:r>
            <a:r>
              <a:rPr lang="en-US" dirty="0">
                <a:hlinkClick r:id="rId3"/>
              </a:rPr>
              <a:t>https://www.manrs.org/join </a:t>
            </a:r>
            <a:endParaRPr lang="en-US" dirty="0"/>
          </a:p>
          <a:p>
            <a:pPr lvl="1"/>
            <a:r>
              <a:rPr lang="en-US" dirty="0"/>
              <a:t>Fill out the form with as much detail as possible.</a:t>
            </a:r>
          </a:p>
          <a:p>
            <a:pPr lvl="1"/>
            <a:r>
              <a:rPr lang="en-US" dirty="0"/>
              <a:t>We will ask questions and run tests</a:t>
            </a:r>
          </a:p>
          <a:p>
            <a:endParaRPr lang="en-US" sz="1600" dirty="0"/>
          </a:p>
          <a:p>
            <a:r>
              <a:rPr lang="en-US" dirty="0"/>
              <a:t>Get Involved in the Community</a:t>
            </a:r>
          </a:p>
          <a:p>
            <a:pPr lvl="1"/>
            <a:r>
              <a:rPr lang="en-US" dirty="0"/>
              <a:t>Members support the initiative and implement the actions in their own networks</a:t>
            </a:r>
          </a:p>
          <a:p>
            <a:pPr lvl="1"/>
            <a:r>
              <a:rPr lang="en-US" dirty="0"/>
              <a:t>Members maintain and improve the documents and promote MANRS objectives</a:t>
            </a:r>
          </a:p>
          <a:p>
            <a:endParaRPr lang="en-GB" dirty="0"/>
          </a:p>
        </p:txBody>
      </p:sp>
      <p:pic>
        <p:nvPicPr>
          <p:cNvPr id="7" name="Picture Placeholder 6">
            <a:extLst>
              <a:ext uri="{FF2B5EF4-FFF2-40B4-BE49-F238E27FC236}">
                <a16:creationId xmlns:a16="http://schemas.microsoft.com/office/drawing/2014/main" id="{3C4C4D6A-C1D5-BF4A-9589-FD9CE0CCA96F}"/>
              </a:ext>
            </a:extLst>
          </p:cNvPr>
          <p:cNvPicPr>
            <a:picLocks noGrp="1" noChangeAspect="1"/>
          </p:cNvPicPr>
          <p:nvPr>
            <p:ph type="pic" sz="quarter" idx="19"/>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98038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4FAE8C-9DE1-F640-BAF2-886B9EDCA18C}"/>
              </a:ext>
            </a:extLst>
          </p:cNvPr>
          <p:cNvSpPr>
            <a:spLocks noGrp="1"/>
          </p:cNvSpPr>
          <p:nvPr>
            <p:ph idx="1"/>
          </p:nvPr>
        </p:nvSpPr>
        <p:spPr>
          <a:xfrm>
            <a:off x="748615" y="342900"/>
            <a:ext cx="10508400" cy="5572800"/>
          </a:xfrm>
        </p:spPr>
        <p:txBody>
          <a:bodyPr/>
          <a:lstStyle/>
          <a:p>
            <a:r>
              <a:rPr lang="en-US" dirty="0"/>
              <a:t>LEARN MORE:</a:t>
            </a:r>
            <a:br>
              <a:rPr lang="en-US" dirty="0"/>
            </a:br>
            <a:r>
              <a:rPr lang="en-US" sz="5400" dirty="0"/>
              <a:t>https://www.manrs.org</a:t>
            </a:r>
            <a:endParaRPr lang="en-US" dirty="0"/>
          </a:p>
          <a:p>
            <a:endParaRPr lang="en-US" dirty="0"/>
          </a:p>
          <a:p>
            <a:r>
              <a:rPr lang="en-US" dirty="0"/>
              <a:t>FOLLOW US:</a:t>
            </a:r>
          </a:p>
          <a:p>
            <a:endParaRPr lang="en-GB" sz="100" dirty="0"/>
          </a:p>
          <a:p>
            <a:r>
              <a:rPr lang="en-US" dirty="0"/>
              <a:t>		  		/</a:t>
            </a:r>
            <a:r>
              <a:rPr lang="en-US" dirty="0" err="1"/>
              <a:t>RoutingMANRS</a:t>
            </a:r>
            <a:endParaRPr lang="en-GB" dirty="0"/>
          </a:p>
        </p:txBody>
      </p:sp>
      <p:pic>
        <p:nvPicPr>
          <p:cNvPr id="9" name="Picture 8" descr="A picture containing drawing&#10;&#10;Description automatically generated">
            <a:extLst>
              <a:ext uri="{FF2B5EF4-FFF2-40B4-BE49-F238E27FC236}">
                <a16:creationId xmlns:a16="http://schemas.microsoft.com/office/drawing/2014/main" id="{E02B3C17-C3ED-3B42-9889-AE71FB5C3D8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86273" y="4392407"/>
            <a:ext cx="1110758" cy="1110758"/>
          </a:xfrm>
          <a:prstGeom prst="rect">
            <a:avLst/>
          </a:prstGeom>
        </p:spPr>
      </p:pic>
      <p:pic>
        <p:nvPicPr>
          <p:cNvPr id="15" name="Picture 14" descr="A picture containing object, drawing, clock&#10;&#10;Description automatically generated">
            <a:extLst>
              <a:ext uri="{FF2B5EF4-FFF2-40B4-BE49-F238E27FC236}">
                <a16:creationId xmlns:a16="http://schemas.microsoft.com/office/drawing/2014/main" id="{9C581444-CF89-B54C-9B7A-991FF403C7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97031" y="4396154"/>
            <a:ext cx="1110758" cy="1110758"/>
          </a:xfrm>
          <a:prstGeom prst="rect">
            <a:avLst/>
          </a:prstGeom>
        </p:spPr>
      </p:pic>
      <p:pic>
        <p:nvPicPr>
          <p:cNvPr id="5" name="Picture 4" descr="A blue square with white letters on it&#10;&#10;AI-generated content may be incorrect.">
            <a:extLst>
              <a:ext uri="{FF2B5EF4-FFF2-40B4-BE49-F238E27FC236}">
                <a16:creationId xmlns:a16="http://schemas.microsoft.com/office/drawing/2014/main" id="{EF328D43-DE6D-23E8-4ABC-8BA2D5D0B72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2675514" y="4357042"/>
            <a:ext cx="1110759" cy="1110759"/>
          </a:xfrm>
          <a:prstGeom prst="rect">
            <a:avLst/>
          </a:prstGeom>
        </p:spPr>
      </p:pic>
    </p:spTree>
    <p:extLst>
      <p:ext uri="{BB962C8B-B14F-4D97-AF65-F5344CB8AC3E}">
        <p14:creationId xmlns:p14="http://schemas.microsoft.com/office/powerpoint/2010/main" val="1042551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9E00285A-2015-FE49-86A2-124BCD1955D5}"/>
              </a:ext>
            </a:extLst>
          </p:cNvPr>
          <p:cNvSpPr>
            <a:spLocks noGrp="1"/>
          </p:cNvSpPr>
          <p:nvPr>
            <p:ph type="body" sz="quarter" idx="10"/>
          </p:nvPr>
        </p:nvSpPr>
        <p:spPr/>
        <p:txBody>
          <a:bodyPr/>
          <a:lstStyle/>
          <a:p>
            <a:r>
              <a:rPr lang="en-GB" dirty="0"/>
              <a:t>NAME</a:t>
            </a:r>
          </a:p>
          <a:p>
            <a:r>
              <a:rPr lang="en-GB" dirty="0"/>
              <a:t>EMAIL</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ISOC - Blue template">
  <a:themeElements>
    <a:clrScheme name="MANRS">
      <a:dk1>
        <a:srgbClr val="0C1C2C"/>
      </a:dk1>
      <a:lt1>
        <a:srgbClr val="EEF2EC"/>
      </a:lt1>
      <a:dk2>
        <a:srgbClr val="1D63AF"/>
      </a:dk2>
      <a:lt2>
        <a:srgbClr val="DEDAD0"/>
      </a:lt2>
      <a:accent1>
        <a:srgbClr val="24366E"/>
      </a:accent1>
      <a:accent2>
        <a:srgbClr val="3A82E4"/>
      </a:accent2>
      <a:accent3>
        <a:srgbClr val="40B2A4"/>
      </a:accent3>
      <a:accent4>
        <a:srgbClr val="7E245C"/>
      </a:accent4>
      <a:accent5>
        <a:srgbClr val="D25238"/>
      </a:accent5>
      <a:accent6>
        <a:srgbClr val="EECA4A"/>
      </a:accent6>
      <a:hlink>
        <a:srgbClr val="0C1C2C"/>
      </a:hlink>
      <a:folHlink>
        <a:srgbClr val="0C1C2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chor="t" anchorCtr="0">
        <a:noAutofit/>
      </a:bodyPr>
      <a:lstStyle>
        <a:defPPr algn="l">
          <a:defRPr dirty="0" smtClean="0">
            <a:latin typeface="+mn-lt"/>
          </a:defRPr>
        </a:defPPr>
      </a:lstStyle>
    </a:txDef>
  </a:objectDefaults>
  <a:extraClrSchemeLst/>
  <a:extLst>
    <a:ext uri="{05A4C25C-085E-4340-85A3-A5531E510DB2}">
      <thm15:themeFamily xmlns:thm15="http://schemas.microsoft.com/office/thememl/2012/main" name="About-MANRS-Presentation-POTX-Sep-2020" id="{B3D6B790-2C1B-8F4B-A809-CCF2A91E0959}" vid="{6BA48435-7860-2247-AE8C-2D4585DD620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ISOC - Blue template</Template>
  <TotalTime>183</TotalTime>
  <Words>3326</Words>
  <Application>Microsoft Macintosh PowerPoint</Application>
  <PresentationFormat>Widescreen</PresentationFormat>
  <Paragraphs>337</Paragraphs>
  <Slides>50</Slides>
  <Notes>24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50</vt:i4>
      </vt:variant>
    </vt:vector>
  </HeadingPairs>
  <TitlesOfParts>
    <vt:vector size="60" baseType="lpstr">
      <vt:lpstr>ＭＳ Ｐゴシック</vt:lpstr>
      <vt:lpstr>-apple-system</vt:lpstr>
      <vt:lpstr>.AppleSystemUIFont</vt:lpstr>
      <vt:lpstr>AppleSymbols</vt:lpstr>
      <vt:lpstr>Arial</vt:lpstr>
      <vt:lpstr>Calibri</vt:lpstr>
      <vt:lpstr>Hind Light</vt:lpstr>
      <vt:lpstr>Hind Medium</vt:lpstr>
      <vt:lpstr>Lato</vt:lpstr>
      <vt:lpstr>ISOC - Blue template</vt:lpstr>
      <vt:lpstr>PowerPoint Presentation</vt:lpstr>
      <vt:lpstr>PowerPoint Presentation</vt:lpstr>
      <vt:lpstr>PowerPoint Presentation</vt:lpstr>
      <vt:lpstr>An Extremely Condensed Routing 101</vt:lpstr>
      <vt:lpstr>The Problem with BGP</vt:lpstr>
      <vt:lpstr>Routing Incidents Happen Across the Internet</vt:lpstr>
      <vt:lpstr>Routing Incidents Cause Real World Problems</vt:lpstr>
      <vt:lpstr>PowerPoint Presentation</vt:lpstr>
      <vt:lpstr>The Threats: What’s Happening?</vt:lpstr>
      <vt:lpstr>Problem: BGP Hijacks</vt:lpstr>
      <vt:lpstr>Problem: BGP Leak</vt:lpstr>
      <vt:lpstr>Problem: IP Address Spoofing</vt:lpstr>
      <vt:lpstr>Prefix/Route Hijacking</vt:lpstr>
      <vt:lpstr>Route Leak</vt:lpstr>
      <vt:lpstr>IP Address Spoofing</vt:lpstr>
      <vt:lpstr>Tools to Help</vt:lpstr>
      <vt:lpstr>Why is Routing Security Hard?</vt:lpstr>
      <vt:lpstr>We Are In This Together</vt:lpstr>
      <vt:lpstr>PowerPoint Presentation</vt:lpstr>
      <vt:lpstr>PowerPoint Presentation</vt:lpstr>
      <vt:lpstr>Mutually Agreed Norms for Routing Security (MANRS)</vt:lpstr>
      <vt:lpstr>MANRS Programs </vt:lpstr>
      <vt:lpstr>MANRS Actions</vt:lpstr>
      <vt:lpstr>MANRS Development Process</vt:lpstr>
      <vt:lpstr>PowerPoint Presentation</vt:lpstr>
      <vt:lpstr>Implementing MANRS Actions</vt:lpstr>
      <vt:lpstr>The Role of Routing in Supply Chain Security</vt:lpstr>
      <vt:lpstr>Everyone Benefits</vt:lpstr>
      <vt:lpstr>MANRS is an Important Step</vt:lpstr>
      <vt:lpstr>Why Service Providers Should Join MANRS</vt:lpstr>
      <vt:lpstr>Why Enterprises Should Require MANRS</vt:lpstr>
      <vt:lpstr>Why Governments Should Promote MANRS</vt:lpstr>
      <vt:lpstr>Why Research &amp; Education Networks Should Join MANRS</vt:lpstr>
      <vt:lpstr>PowerPoint Presentation</vt:lpstr>
      <vt:lpstr>MANRS Observatory</vt:lpstr>
      <vt:lpstr>MANRS Observatory Access</vt:lpstr>
      <vt:lpstr>MANRS Observatory</vt:lpstr>
      <vt:lpstr>MANRS Observatory</vt:lpstr>
      <vt:lpstr>An Elevated Tier of MANRS Participation</vt:lpstr>
      <vt:lpstr>Meet MANRS+</vt:lpstr>
      <vt:lpstr>The Control Matrix</vt:lpstr>
      <vt:lpstr>Self-Assessment Survey</vt:lpstr>
      <vt:lpstr>Future MANRS+ Work</vt:lpstr>
      <vt:lpstr>PowerPoint Presentation</vt:lpstr>
      <vt:lpstr>Help Is Available</vt:lpstr>
      <vt:lpstr>MANRS Implementation Guide for Network Operators</vt:lpstr>
      <vt:lpstr>MANRS Tutorials</vt:lpstr>
      <vt:lpstr>Join Us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Megan Kruse</dc:creator>
  <cp:lastModifiedBy>Megan Kruse</cp:lastModifiedBy>
  <cp:revision>6</cp:revision>
  <cp:lastPrinted>2025-03-12T21:30:44Z</cp:lastPrinted>
  <dcterms:created xsi:type="dcterms:W3CDTF">2025-03-11T20:00:04Z</dcterms:created>
  <dcterms:modified xsi:type="dcterms:W3CDTF">2025-03-12T21:33:41Z</dcterms:modified>
</cp:coreProperties>
</file>